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media/image12.svg" ContentType="image/svg+xml"/>
  <Override PartName="/ppt/media/image1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handoutMasterIdLst>
    <p:handoutMasterId r:id="rId17"/>
  </p:handoutMasterIdLst>
  <p:sldIdLst>
    <p:sldId id="256" r:id="rId3"/>
    <p:sldId id="257" r:id="rId4"/>
    <p:sldId id="260" r:id="rId5"/>
    <p:sldId id="282" r:id="rId6"/>
    <p:sldId id="258" r:id="rId7"/>
    <p:sldId id="259" r:id="rId8"/>
    <p:sldId id="306" r:id="rId9"/>
    <p:sldId id="307" r:id="rId10"/>
    <p:sldId id="334" r:id="rId11"/>
    <p:sldId id="261" r:id="rId13"/>
    <p:sldId id="330" r:id="rId14"/>
    <p:sldId id="269" r:id="rId15"/>
    <p:sldId id="281" r:id="rId16"/>
  </p:sldIdLst>
  <p:sldSz cx="12192000" cy="6858000"/>
  <p:notesSz cx="6858000" cy="9144000"/>
  <p:embeddedFontLst>
    <p:embeddedFont>
      <p:font typeface="微软雅黑" panose="020B0503020204020204" charset="-122"/>
      <p:regular r:id="rId21"/>
    </p:embeddedFont>
    <p:embeddedFont>
      <p:font typeface="WPS灵秀黑" charset="-122"/>
      <p:regular r:id="rId22"/>
    </p:embeddedFont>
    <p:embeddedFont>
      <p:font typeface="Calibri" panose="020F0502020204030204" charset="0"/>
      <p:regular r:id="rId23"/>
      <p:bold r:id="rId24"/>
      <p:italic r:id="rId25"/>
      <p:boldItalic r:id="rId26"/>
    </p:embeddedFont>
  </p:embeddedFontLst>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5D6"/>
    <a:srgbClr val="8BC99B"/>
    <a:srgbClr val="A0EC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4C95CCD-F7F9-4927-A49D-E4D9B1528ADC}" styleName="表样式 1">
    <a:wholeTbl>
      <a:tcTxStyle>
        <a:fontRef idx="none">
          <a:srgbClr val="000000"/>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wholeTbl>
    <a:band2H>
      <a:tcStyle>
        <a:tcBdr/>
        <a:fill>
          <a:solidFill>
            <a:schemeClr val="accent5">
              <a:lumMod val="10000"/>
              <a:lumOff val="90000"/>
            </a:schemeClr>
          </a:solidFill>
        </a:fill>
      </a:tcStyle>
    </a:band2H>
    <a:band1V>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10000"/>
              <a:lumOff val="90000"/>
            </a:schemeClr>
          </a:solidFill>
        </a:fill>
      </a:tcStyle>
    </a:band1V>
    <a:band2V>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bg1"/>
          </a:solidFill>
        </a:fill>
      </a:tcStyle>
    </a:band2V>
    <a:lastCol>
      <a:tcTxStyle b="on">
        <a:fontRef idx="none">
          <a:srgbClr val="08090C"/>
        </a:fontRef>
      </a:tcTxStyle>
      <a:tcStyle>
        <a:tcBdr>
          <a:left>
            <a:ln>
              <a:no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lastCol>
    <a:firstCol>
      <a:tcTxStyle b="on">
        <a:fontRef idx="none">
          <a:srgbClr val="08090C"/>
        </a:fontRef>
      </a:tcTxStyle>
      <a:tcStyle>
        <a:tcBdr>
          <a:left>
            <a:ln w="12700" cmpd="sng">
              <a:solidFill>
                <a:schemeClr val="accent5"/>
              </a:solid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firstCol>
    <a:lastRow>
      <a:tcTxStyle b="on">
        <a:fontRef idx="none">
          <a:schemeClr val="accent5"/>
        </a:fontRef>
      </a:tcTxStyle>
      <a:tcStyle>
        <a:tcBdr>
          <a:left>
            <a:ln w="12700" cmpd="sng">
              <a:solidFill>
                <a:schemeClr val="accent5"/>
              </a:solidFill>
            </a:ln>
          </a:left>
          <a:right>
            <a:ln w="12700" cmpd="sng">
              <a:solidFill>
                <a:schemeClr val="accent5"/>
              </a:solidFill>
            </a:ln>
          </a:right>
          <a:top>
            <a:ln w="9525"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lastRow>
    <a:firstRow>
      <a:tcTxStyle b="on">
        <a:fontRef idx="none">
          <a:srgbClr val="FFFFFF"/>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solidFill>
        </a:fill>
      </a:tcStyle>
    </a:firstRow>
  </a:tblStyle>
  <a:tblStyle styleId="{C6E324E3-590B-409C-8AD2-7C07D0ABC4AC}" styleName="表样式 1">
    <a:wholeTbl>
      <a:tcTxStyle>
        <a:fontRef idx="none">
          <a:srgbClr val="000000"/>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wholeTbl>
    <a:band2H>
      <a:tcStyle>
        <a:tcBdr/>
        <a:fill>
          <a:solidFill>
            <a:schemeClr val="accent5">
              <a:lumMod val="10000"/>
              <a:lumOff val="90000"/>
            </a:schemeClr>
          </a:solidFill>
        </a:fill>
      </a:tcStyle>
    </a:band2H>
    <a:band1V>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10000"/>
              <a:lumOff val="90000"/>
            </a:schemeClr>
          </a:solidFill>
        </a:fill>
      </a:tcStyle>
    </a:band1V>
    <a:band2V>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bg1"/>
          </a:solidFill>
        </a:fill>
      </a:tcStyle>
    </a:band2V>
    <a:lastCol>
      <a:tcTxStyle b="on">
        <a:fontRef idx="none">
          <a:srgbClr val="08090C"/>
        </a:fontRef>
      </a:tcTxStyle>
      <a:tcStyle>
        <a:tcBdr>
          <a:left>
            <a:ln>
              <a:no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lastCol>
    <a:firstCol>
      <a:tcTxStyle b="on">
        <a:fontRef idx="none">
          <a:srgbClr val="08090C"/>
        </a:fontRef>
      </a:tcTxStyle>
      <a:tcStyle>
        <a:tcBdr>
          <a:left>
            <a:ln w="12700" cmpd="sng">
              <a:solidFill>
                <a:schemeClr val="accent5"/>
              </a:solid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firstCol>
    <a:lastRow>
      <a:tcTxStyle b="on">
        <a:fontRef idx="none">
          <a:schemeClr val="accent5"/>
        </a:fontRef>
      </a:tcTxStyle>
      <a:tcStyle>
        <a:tcBdr>
          <a:left>
            <a:ln w="12700" cmpd="sng">
              <a:solidFill>
                <a:schemeClr val="accent5"/>
              </a:solidFill>
            </a:ln>
          </a:left>
          <a:right>
            <a:ln w="12700" cmpd="sng">
              <a:solidFill>
                <a:schemeClr val="accent5"/>
              </a:solidFill>
            </a:ln>
          </a:right>
          <a:top>
            <a:ln w="9525"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lastRow>
    <a:firstRow>
      <a:tcTxStyle b="on">
        <a:fontRef idx="none">
          <a:srgbClr val="FFFFFF"/>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solidFill>
        </a:fill>
      </a:tcStyle>
    </a:firstRow>
  </a:tblStyle>
  <a:tblStyle styleId="{6FA584BC-1467-44AD-AFA2-110059502D71}" styleName="表样式 1">
    <a:wholeTbl>
      <a:tcTxStyle>
        <a:fontRef idx="none">
          <a:srgbClr val="000000"/>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wholeTbl>
    <a:band2H>
      <a:tcStyle>
        <a:tcBdr/>
        <a:fill>
          <a:solidFill>
            <a:schemeClr val="accent5">
              <a:lumMod val="10000"/>
              <a:lumOff val="90000"/>
            </a:schemeClr>
          </a:solidFill>
        </a:fill>
      </a:tcStyle>
    </a:band2H>
    <a:band1V>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10000"/>
              <a:lumOff val="90000"/>
            </a:schemeClr>
          </a:solidFill>
        </a:fill>
      </a:tcStyle>
    </a:band1V>
    <a:band2V>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bg1"/>
          </a:solidFill>
        </a:fill>
      </a:tcStyle>
    </a:band2V>
    <a:lastCol>
      <a:tcTxStyle b="on">
        <a:fontRef idx="none">
          <a:srgbClr val="08090C"/>
        </a:fontRef>
      </a:tcTxStyle>
      <a:tcStyle>
        <a:tcBdr>
          <a:left>
            <a:ln>
              <a:no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lastCol>
    <a:firstCol>
      <a:tcTxStyle b="on">
        <a:fontRef idx="none">
          <a:srgbClr val="08090C"/>
        </a:fontRef>
      </a:tcTxStyle>
      <a:tcStyle>
        <a:tcBdr>
          <a:left>
            <a:ln w="12700" cmpd="sng">
              <a:solidFill>
                <a:schemeClr val="accent5"/>
              </a:solid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lumMod val="20000"/>
              <a:lumOff val="80000"/>
            </a:schemeClr>
          </a:solidFill>
        </a:fill>
      </a:tcStyle>
    </a:firstCol>
    <a:lastRow>
      <a:tcTxStyle b="on">
        <a:fontRef idx="none">
          <a:schemeClr val="accent5"/>
        </a:fontRef>
      </a:tcTxStyle>
      <a:tcStyle>
        <a:tcBdr>
          <a:left>
            <a:ln w="12700" cmpd="sng">
              <a:solidFill>
                <a:schemeClr val="accent5"/>
              </a:solidFill>
            </a:ln>
          </a:left>
          <a:right>
            <a:ln w="12700" cmpd="sng">
              <a:solidFill>
                <a:schemeClr val="accent5"/>
              </a:solidFill>
            </a:ln>
          </a:right>
          <a:top>
            <a:ln w="9525" cmpd="sng">
              <a:solidFill>
                <a:schemeClr val="accent5"/>
              </a:solidFill>
            </a:ln>
          </a:top>
          <a:bottom>
            <a:ln w="12700" cmpd="sng">
              <a:solidFill>
                <a:schemeClr val="accent5"/>
              </a:solidFill>
            </a:ln>
          </a:bottom>
          <a:insideH>
            <a:ln>
              <a:noFill/>
            </a:ln>
          </a:insideH>
          <a:insideV>
            <a:ln>
              <a:noFill/>
            </a:ln>
          </a:insideV>
        </a:tcBdr>
        <a:fill>
          <a:solidFill>
            <a:srgbClr val="FFFFFF"/>
          </a:solidFill>
        </a:fill>
      </a:tcStyle>
    </a:lastRow>
    <a:firstRow>
      <a:tcTxStyle b="on">
        <a:fontRef idx="none">
          <a:srgbClr val="FFFFFF"/>
        </a:fontRef>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a:noFill/>
            </a:ln>
          </a:insideH>
          <a:insideV>
            <a:ln>
              <a:noFill/>
            </a:ln>
          </a:insideV>
        </a:tcBdr>
        <a:fill>
          <a:solidFill>
            <a:schemeClr val="accent5"/>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97C37B8-E93B-4449-B5A5-7B42444A8EBF}" styleName="表样式 1">
    <a:wholeTbl>
      <a:tcTxStyle>
        <a:fontRef idx="none">
          <a:srgbClr val="000000"/>
        </a:fontRef>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a:noFill/>
            </a:ln>
          </a:insideH>
          <a:insideV>
            <a:ln>
              <a:noFill/>
            </a:ln>
          </a:insideV>
        </a:tcBdr>
        <a:fill>
          <a:solidFill>
            <a:srgbClr val="FFFFFF"/>
          </a:solidFill>
        </a:fill>
      </a:tcStyle>
    </a:wholeTbl>
    <a:band2H>
      <a:tcStyle>
        <a:tcBdr/>
        <a:fill>
          <a:solidFill>
            <a:schemeClr val="accent1">
              <a:lumMod val="10000"/>
              <a:lumOff val="90000"/>
            </a:schemeClr>
          </a:solidFill>
        </a:fill>
      </a:tcStyle>
    </a:band2H>
    <a:band1V>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a:noFill/>
            </a:ln>
          </a:insideH>
          <a:insideV>
            <a:ln>
              <a:noFill/>
            </a:ln>
          </a:insideV>
        </a:tcBdr>
        <a:fill>
          <a:solidFill>
            <a:schemeClr val="accent1">
              <a:lumMod val="10000"/>
              <a:lumOff val="90000"/>
            </a:schemeClr>
          </a:solidFill>
        </a:fill>
      </a:tcStyle>
    </a:band1V>
    <a:band2V>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solidFill>
            <a:schemeClr val="bg1"/>
          </a:solidFill>
        </a:fill>
      </a:tcStyle>
    </a:band2V>
    <a:lastCol>
      <a:tcTxStyle b="on">
        <a:fontRef idx="none">
          <a:srgbClr val="08090C"/>
        </a:fontRef>
      </a:tcTxStyle>
      <a:tcStyle>
        <a:tcBdr>
          <a:left>
            <a:ln>
              <a:noFill/>
            </a:ln>
          </a:left>
          <a:right>
            <a:ln w="12700" cmpd="sng">
              <a:solidFill>
                <a:schemeClr val="accent1"/>
              </a:solidFill>
            </a:ln>
          </a:right>
          <a:top>
            <a:ln w="12700" cmpd="sng">
              <a:solidFill>
                <a:schemeClr val="accent1"/>
              </a:solidFill>
            </a:ln>
          </a:top>
          <a:bottom>
            <a:ln w="12700" cmpd="sng">
              <a:solidFill>
                <a:schemeClr val="accent1"/>
              </a:solidFill>
            </a:ln>
          </a:bottom>
          <a:insideH>
            <a:ln>
              <a:no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12700" cmpd="sng">
              <a:solidFill>
                <a:schemeClr val="accent1"/>
              </a:solid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w="12700" cmpd="sng">
              <a:solidFill>
                <a:schemeClr val="accent1"/>
              </a:solidFill>
            </a:ln>
          </a:left>
          <a:right>
            <a:ln w="12700" cmpd="sng">
              <a:solidFill>
                <a:schemeClr val="accent1"/>
              </a:solidFill>
            </a:ln>
          </a:right>
          <a:top>
            <a:ln w="9525" cmpd="sng">
              <a:solidFill>
                <a:schemeClr val="accent1"/>
              </a:solidFill>
            </a:ln>
          </a:top>
          <a:bottom>
            <a:ln w="12700" cmpd="sng">
              <a:solidFill>
                <a:schemeClr val="accent1"/>
              </a:solidFill>
            </a:ln>
          </a:bottom>
          <a:insideH>
            <a:ln>
              <a:noFill/>
            </a:ln>
          </a:insideH>
          <a:insideV>
            <a:ln>
              <a:noFill/>
            </a:ln>
          </a:insideV>
        </a:tcBdr>
        <a:fill>
          <a:solidFill>
            <a:srgbClr val="FFFFFF"/>
          </a:solidFill>
        </a:fill>
      </a:tcStyle>
    </a:lastRow>
    <a:firstRow>
      <a:tcTxStyle b="on">
        <a:fontRef idx="none">
          <a:srgbClr val="FFFFFF"/>
        </a:fontRef>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8.xml"/><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5.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 Id="rId3" Type="http://schemas.openxmlformats.org/officeDocument/2006/relationships/image" Target="../media/image11.png"/><Relationship Id="rId2" Type="http://schemas.openxmlformats.org/officeDocument/2006/relationships/tags" Target="../tags/tag1.xml"/><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tags" Target="../tags/tag2.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tags" Target="../tags/tag3.xml"/><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tags" Target="../tags/tag4.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tags" Target="../tags/tag6.xml"/><Relationship Id="rId3" Type="http://schemas.openxmlformats.org/officeDocument/2006/relationships/image" Target="../media/image15.png"/><Relationship Id="rId2" Type="http://schemas.openxmlformats.org/officeDocument/2006/relationships/tags" Target="../tags/tag5.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1.png"/><Relationship Id="rId2" Type="http://schemas.openxmlformats.org/officeDocument/2006/relationships/tags" Target="../tags/tag7.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Desktop/7845455.jpg7845455"/>
          <p:cNvPicPr>
            <a:picLocks noChangeAspect="1"/>
          </p:cNvPicPr>
          <p:nvPr/>
        </p:nvPicPr>
        <p:blipFill>
          <a:blip r:embed="rId1"/>
          <a:srcRect t="7815" b="7815"/>
          <a:stretch>
            <a:fillRect/>
          </a:stretch>
        </p:blipFill>
        <p:spPr>
          <a:xfrm rot="21600000">
            <a:off x="0" y="0"/>
            <a:ext cx="12192000" cy="6857997"/>
          </a:xfrm>
          <a:prstGeom prst="rect">
            <a:avLst/>
          </a:prstGeom>
        </p:spPr>
      </p:pic>
      <p:sp>
        <p:nvSpPr>
          <p:cNvPr id="4" name="textbox 4"/>
          <p:cNvSpPr/>
          <p:nvPr/>
        </p:nvSpPr>
        <p:spPr>
          <a:xfrm>
            <a:off x="1280160" y="2573655"/>
            <a:ext cx="9224645" cy="1066800"/>
          </a:xfrm>
          <a:prstGeom prst="rect">
            <a:avLst/>
          </a:prstGeom>
          <a:noFill/>
          <a:ln w="0" cap="flat">
            <a:noFill/>
            <a:prstDash val="solid"/>
            <a:miter lim="0"/>
          </a:ln>
        </p:spPr>
        <p:txBody>
          <a:bodyPr vert="horz" wrap="square" lIns="0" tIns="0" rIns="0" bIns="0"/>
          <a:lstStyle/>
          <a:p>
            <a:pPr algn="l" rtl="0" eaLnBrk="0">
              <a:lnSpc>
                <a:spcPct val="68000"/>
              </a:lnSpc>
            </a:pPr>
            <a:r>
              <a:rPr lang="en-US" sz="3600" b="1" kern="0" spc="-50" dirty="0">
                <a:solidFill>
                  <a:schemeClr val="accent2">
                    <a:alpha val="100000"/>
                  </a:schemeClr>
                </a:solidFill>
                <a:latin typeface="Arial" panose="020B0604020202020204"/>
                <a:ea typeface="Arial" panose="020B0604020202020204"/>
                <a:cs typeface="Arial" panose="020B0604020202020204"/>
                <a:sym typeface="+mn-ea"/>
              </a:rPr>
              <a:t>BLUESUN </a:t>
            </a:r>
            <a:r>
              <a:rPr lang="en-US" sz="3600" b="1" kern="0" spc="-70" dirty="0">
                <a:solidFill>
                  <a:schemeClr val="accent2">
                    <a:alpha val="100000"/>
                  </a:schemeClr>
                </a:solidFill>
                <a:latin typeface="Arial" panose="020B0604020202020204"/>
                <a:ea typeface="Arial" panose="020B0604020202020204"/>
                <a:cs typeface="Arial" panose="020B0604020202020204"/>
              </a:rPr>
              <a:t>1WM/2MWH</a:t>
            </a:r>
            <a:r>
              <a:rPr lang="en-US" sz="3600" b="1" kern="0" spc="-70" dirty="0">
                <a:solidFill>
                  <a:srgbClr val="FFFFFF">
                    <a:alpha val="100000"/>
                  </a:srgbClr>
                </a:solidFill>
                <a:latin typeface="Arial" panose="020B0604020202020204"/>
                <a:ea typeface="Arial" panose="020B0604020202020204"/>
                <a:cs typeface="Arial" panose="020B0604020202020204"/>
              </a:rPr>
              <a:t> </a:t>
            </a:r>
            <a:endParaRPr lang="en-US" sz="3600" b="1" kern="0" spc="-70" dirty="0">
              <a:solidFill>
                <a:srgbClr val="FFFFFF">
                  <a:alpha val="100000"/>
                </a:srgbClr>
              </a:solidFill>
              <a:latin typeface="Arial" panose="020B0604020202020204"/>
              <a:ea typeface="Arial" panose="020B0604020202020204"/>
              <a:cs typeface="Arial" panose="020B0604020202020204"/>
            </a:endParaRPr>
          </a:p>
          <a:p>
            <a:pPr algn="l" rtl="0" eaLnBrk="0">
              <a:lnSpc>
                <a:spcPct val="68000"/>
              </a:lnSpc>
            </a:pPr>
            <a:r>
              <a:rPr lang="en-US" sz="3600" b="1" kern="0" spc="-70" dirty="0">
                <a:solidFill>
                  <a:srgbClr val="FFFFFF">
                    <a:alpha val="100000"/>
                  </a:srgbClr>
                </a:solidFill>
                <a:latin typeface="Arial" panose="020B0604020202020204"/>
                <a:ea typeface="Arial" panose="020B0604020202020204"/>
                <a:cs typeface="Arial" panose="020B0604020202020204"/>
              </a:rPr>
              <a:t>ENERGY STORAGE SYSTEM</a:t>
            </a:r>
            <a:endParaRPr lang="en-US" sz="3600" b="1" kern="0" spc="-70" dirty="0">
              <a:solidFill>
                <a:srgbClr val="FFFFFF">
                  <a:alpha val="100000"/>
                </a:srgbClr>
              </a:solidFill>
              <a:latin typeface="Arial" panose="020B0604020202020204"/>
              <a:ea typeface="Arial" panose="020B0604020202020204"/>
              <a:cs typeface="Arial" panose="020B0604020202020204"/>
            </a:endParaRPr>
          </a:p>
        </p:txBody>
      </p:sp>
      <p:pic>
        <p:nvPicPr>
          <p:cNvPr id="6" name="picture 6"/>
          <p:cNvPicPr>
            <a:picLocks noChangeAspect="1"/>
          </p:cNvPicPr>
          <p:nvPr/>
        </p:nvPicPr>
        <p:blipFill>
          <a:blip r:embed="rId2"/>
          <a:stretch>
            <a:fillRect/>
          </a:stretch>
        </p:blipFill>
        <p:spPr>
          <a:xfrm rot="21600000">
            <a:off x="4389877" y="2252979"/>
            <a:ext cx="600398" cy="50800"/>
          </a:xfrm>
          <a:prstGeom prst="rect">
            <a:avLst/>
          </a:prstGeom>
        </p:spPr>
      </p:pic>
      <p:pic>
        <p:nvPicPr>
          <p:cNvPr id="10" name="picture 10"/>
          <p:cNvPicPr>
            <a:picLocks noChangeAspect="1"/>
          </p:cNvPicPr>
          <p:nvPr/>
        </p:nvPicPr>
        <p:blipFill>
          <a:blip r:embed="rId3"/>
          <a:stretch>
            <a:fillRect/>
          </a:stretch>
        </p:blipFill>
        <p:spPr>
          <a:xfrm rot="21600000">
            <a:off x="4403588" y="3406140"/>
            <a:ext cx="1692411" cy="16933"/>
          </a:xfrm>
          <a:prstGeom prst="rect">
            <a:avLst/>
          </a:prstGeom>
        </p:spPr>
      </p:pic>
      <p:pic>
        <p:nvPicPr>
          <p:cNvPr id="3" name="图片 2" descr="双logo-03"/>
          <p:cNvPicPr>
            <a:picLocks noChangeAspect="1"/>
          </p:cNvPicPr>
          <p:nvPr/>
        </p:nvPicPr>
        <p:blipFill>
          <a:blip r:embed="rId4"/>
          <a:stretch>
            <a:fillRect/>
          </a:stretch>
        </p:blipFill>
        <p:spPr>
          <a:xfrm>
            <a:off x="9571355" y="204470"/>
            <a:ext cx="2371725" cy="9404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4" descr="I:/素材/光伏/0dd5c9ef87e5454ccca0fae938ebcc70bef1470d7c5f7-xqgKZQ_fw1200.jpg0dd5c9ef87e5454ccca0fae938ebcc70bef1470d7c5f7-xqgKZQ_fw1200"/>
          <p:cNvPicPr>
            <a:picLocks noChangeAspect="1"/>
          </p:cNvPicPr>
          <p:nvPr/>
        </p:nvPicPr>
        <p:blipFill>
          <a:blip r:embed="rId1"/>
          <a:srcRect l="593" r="593"/>
          <a:stretch>
            <a:fillRect/>
          </a:stretch>
        </p:blipFill>
        <p:spPr>
          <a:xfrm rot="21600000">
            <a:off x="0" y="0"/>
            <a:ext cx="12192000" cy="6858000"/>
          </a:xfrm>
          <a:prstGeom prst="rect">
            <a:avLst/>
          </a:prstGeom>
        </p:spPr>
      </p:pic>
      <p:sp>
        <p:nvSpPr>
          <p:cNvPr id="6" name="矩形 5"/>
          <p:cNvSpPr/>
          <p:nvPr/>
        </p:nvSpPr>
        <p:spPr>
          <a:xfrm>
            <a:off x="635" y="-17780"/>
            <a:ext cx="12188825" cy="6880860"/>
          </a:xfrm>
          <a:prstGeom prst="rect">
            <a:avLst/>
          </a:prstGeom>
          <a:solidFill>
            <a:schemeClr val="tx1">
              <a:lumMod val="95000"/>
              <a:lumOff val="5000"/>
              <a:alpha val="6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2" name="group 2"/>
          <p:cNvGrpSpPr/>
          <p:nvPr/>
        </p:nvGrpSpPr>
        <p:grpSpPr>
          <a:xfrm rot="21600000">
            <a:off x="0" y="5551077"/>
            <a:ext cx="12192000" cy="1306920"/>
            <a:chOff x="0" y="0"/>
            <a:chExt cx="12192000" cy="1306920"/>
          </a:xfrm>
        </p:grpSpPr>
        <p:pic>
          <p:nvPicPr>
            <p:cNvPr id="18" name="picture 18"/>
            <p:cNvPicPr>
              <a:picLocks noChangeAspect="1"/>
            </p:cNvPicPr>
            <p:nvPr/>
          </p:nvPicPr>
          <p:blipFill>
            <a:blip r:embed="rId2"/>
            <a:stretch>
              <a:fillRect/>
            </a:stretch>
          </p:blipFill>
          <p:spPr>
            <a:xfrm rot="21600000">
              <a:off x="0" y="0"/>
              <a:ext cx="12192000" cy="1306920"/>
            </a:xfrm>
            <a:prstGeom prst="rect">
              <a:avLst/>
            </a:prstGeom>
          </p:spPr>
        </p:pic>
        <p:sp>
          <p:nvSpPr>
            <p:cNvPr id="20" name="textbox 20"/>
            <p:cNvSpPr/>
            <p:nvPr/>
          </p:nvSpPr>
          <p:spPr>
            <a:xfrm>
              <a:off x="-12700" y="-12700"/>
              <a:ext cx="12217400" cy="1369060"/>
            </a:xfrm>
            <a:prstGeom prst="rect">
              <a:avLst/>
            </a:prstGeom>
            <a:noFill/>
            <a:ln w="0" cap="flat">
              <a:noFill/>
              <a:prstDash val="solid"/>
              <a:miter lim="0"/>
            </a:ln>
          </p:spPr>
          <p:txBody>
            <a:bodyPr vert="horz" wrap="square" lIns="0" tIns="0" rIns="0" bIns="0"/>
            <a:lstStyle/>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1975465" algn="l" rtl="0" eaLnBrk="0">
                <a:lnSpc>
                  <a:spcPct val="80000"/>
                </a:lnSpc>
              </a:pPr>
              <a:r>
                <a:rPr sz="1200" kern="0" spc="-10" dirty="0">
                  <a:solidFill>
                    <a:srgbClr val="FFFFFF">
                      <a:alpha val="100000"/>
                    </a:srgbClr>
                  </a:solidFill>
                  <a:latin typeface="Arial" panose="020B0604020202020204"/>
                  <a:ea typeface="Arial" panose="020B0604020202020204"/>
                  <a:cs typeface="Arial" panose="020B0604020202020204"/>
                </a:rPr>
                <a:t>2</a:t>
              </a:r>
              <a:endParaRPr sz="1200" dirty="0">
                <a:latin typeface="Arial" panose="020B0604020202020204"/>
                <a:ea typeface="Arial" panose="020B0604020202020204"/>
                <a:cs typeface="Arial" panose="020B0604020202020204"/>
              </a:endParaRPr>
            </a:p>
          </p:txBody>
        </p:sp>
      </p:grpSp>
      <p:sp>
        <p:nvSpPr>
          <p:cNvPr id="4" name="textbox 4"/>
          <p:cNvSpPr/>
          <p:nvPr/>
        </p:nvSpPr>
        <p:spPr>
          <a:xfrm>
            <a:off x="8218805" y="1200150"/>
            <a:ext cx="3027680" cy="638810"/>
          </a:xfrm>
          <a:prstGeom prst="rect">
            <a:avLst/>
          </a:prstGeom>
          <a:noFill/>
          <a:ln w="0" cap="flat">
            <a:noFill/>
            <a:prstDash val="solid"/>
            <a:miter lim="0"/>
          </a:ln>
          <a:extLst>
            <a:ext uri="{909E8E84-426E-40DD-AFC4-6F175D3DCCD1}">
              <a14:hiddenFill xmlns:a14="http://schemas.microsoft.com/office/drawing/2010/main">
                <a:solidFill>
                  <a:schemeClr val="accent2"/>
                </a:solidFill>
              </a14:hiddenFill>
            </a:ext>
          </a:extLst>
        </p:spPr>
        <p:txBody>
          <a:bodyPr vert="horz" wrap="square" lIns="0" tIns="0" rIns="0" bIns="0"/>
          <a:p>
            <a:pPr algn="l" rtl="0" eaLnBrk="0">
              <a:lnSpc>
                <a:spcPct val="68000"/>
              </a:lnSpc>
            </a:pPr>
            <a:r>
              <a:rPr lang="en-US" sz="3600" b="1" kern="0" spc="-70" dirty="0">
                <a:solidFill>
                  <a:schemeClr val="accent2">
                    <a:alpha val="100000"/>
                  </a:schemeClr>
                </a:solidFill>
                <a:latin typeface="Arial" panose="020B0604020202020204"/>
                <a:ea typeface="Arial" panose="020B0604020202020204"/>
                <a:cs typeface="Arial" panose="020B0604020202020204"/>
              </a:rPr>
              <a:t>CHAPTER</a:t>
            </a:r>
            <a:endParaRPr lang="en-US" sz="3600" b="1" kern="0" spc="-70" dirty="0">
              <a:solidFill>
                <a:schemeClr val="accent2">
                  <a:alpha val="100000"/>
                </a:schemeClr>
              </a:solidFill>
              <a:latin typeface="Arial" panose="020B0604020202020204"/>
              <a:ea typeface="Arial" panose="020B0604020202020204"/>
              <a:cs typeface="Arial" panose="020B0604020202020204"/>
            </a:endParaRPr>
          </a:p>
        </p:txBody>
      </p:sp>
      <p:sp>
        <p:nvSpPr>
          <p:cNvPr id="36" name="textbox 36"/>
          <p:cNvSpPr/>
          <p:nvPr/>
        </p:nvSpPr>
        <p:spPr>
          <a:xfrm>
            <a:off x="8309558" y="718545"/>
            <a:ext cx="901064" cy="2036445"/>
          </a:xfrm>
          <a:prstGeom prst="rect">
            <a:avLst/>
          </a:prstGeom>
          <a:noFill/>
          <a:ln w="0" cap="flat">
            <a:noFill/>
            <a:prstDash val="solid"/>
            <a:miter lim="0"/>
          </a:ln>
        </p:spPr>
        <p:txBody>
          <a:bodyPr vert="horz" wrap="square" lIns="0" tIns="0" rIns="0" bIns="0"/>
          <a:p>
            <a:pPr algn="l" rtl="0" eaLnBrk="0">
              <a:lnSpc>
                <a:spcPct val="91000"/>
              </a:lnSpc>
            </a:pPr>
            <a:endParaRPr sz="100" dirty="0">
              <a:solidFill>
                <a:schemeClr val="accent2"/>
              </a:solidFill>
              <a:latin typeface="Arial" panose="020B0604020202020204"/>
              <a:ea typeface="Arial" panose="020B0604020202020204"/>
              <a:cs typeface="Arial" panose="020B0604020202020204"/>
            </a:endParaRPr>
          </a:p>
          <a:p>
            <a:pPr algn="r" rtl="0" eaLnBrk="0">
              <a:lnSpc>
                <a:spcPct val="84000"/>
              </a:lnSpc>
            </a:pPr>
            <a:endParaRPr sz="3600" dirty="0">
              <a:solidFill>
                <a:schemeClr val="accent2"/>
              </a:solidFill>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solidFill>
                <a:schemeClr val="accent2"/>
              </a:solidFill>
              <a:latin typeface="Arial" panose="020B0604020202020204"/>
              <a:ea typeface="Arial" panose="020B0604020202020204"/>
              <a:cs typeface="Arial" panose="020B0604020202020204"/>
            </a:endParaRPr>
          </a:p>
          <a:p>
            <a:pPr algn="l" rtl="0" eaLnBrk="0">
              <a:lnSpc>
                <a:spcPct val="108000"/>
              </a:lnSpc>
            </a:pPr>
            <a:endParaRPr sz="1000" dirty="0">
              <a:solidFill>
                <a:schemeClr val="accent2"/>
              </a:solidFill>
              <a:latin typeface="Arial" panose="020B0604020202020204"/>
              <a:ea typeface="Arial" panose="020B0604020202020204"/>
              <a:cs typeface="Arial" panose="020B0604020202020204"/>
            </a:endParaRPr>
          </a:p>
          <a:p>
            <a:pPr algn="l" rtl="0" eaLnBrk="0">
              <a:lnSpc>
                <a:spcPct val="108000"/>
              </a:lnSpc>
            </a:pPr>
            <a:endParaRPr sz="1000" dirty="0">
              <a:solidFill>
                <a:schemeClr val="accent2"/>
              </a:solidFill>
              <a:latin typeface="Arial" panose="020B0604020202020204"/>
              <a:ea typeface="Arial" panose="020B0604020202020204"/>
              <a:cs typeface="Arial" panose="020B0604020202020204"/>
            </a:endParaRPr>
          </a:p>
          <a:p>
            <a:pPr algn="l" rtl="0" eaLnBrk="0">
              <a:lnSpc>
                <a:spcPct val="109000"/>
              </a:lnSpc>
            </a:pPr>
            <a:endParaRPr sz="1000" dirty="0">
              <a:solidFill>
                <a:schemeClr val="accent2"/>
              </a:solidFill>
              <a:latin typeface="Arial" panose="020B0604020202020204"/>
              <a:ea typeface="Arial" panose="020B0604020202020204"/>
              <a:cs typeface="Arial" panose="020B0604020202020204"/>
            </a:endParaRPr>
          </a:p>
          <a:p>
            <a:pPr algn="l" rtl="0" eaLnBrk="0">
              <a:lnSpc>
                <a:spcPct val="100000"/>
              </a:lnSpc>
            </a:pPr>
            <a:endParaRPr sz="1400" dirty="0">
              <a:solidFill>
                <a:schemeClr val="accent2"/>
              </a:solidFill>
              <a:latin typeface="Arial" panose="020B0604020202020204"/>
              <a:ea typeface="Arial" panose="020B0604020202020204"/>
              <a:cs typeface="Arial" panose="020B0604020202020204"/>
            </a:endParaRPr>
          </a:p>
          <a:p>
            <a:pPr algn="l" rtl="0" eaLnBrk="0">
              <a:lnSpc>
                <a:spcPct val="8000"/>
              </a:lnSpc>
            </a:pPr>
            <a:endParaRPr sz="100" dirty="0">
              <a:solidFill>
                <a:schemeClr val="accent2"/>
              </a:solidFill>
              <a:latin typeface="Arial" panose="020B0604020202020204"/>
              <a:ea typeface="Arial" panose="020B0604020202020204"/>
              <a:cs typeface="Arial" panose="020B0604020202020204"/>
            </a:endParaRPr>
          </a:p>
          <a:p>
            <a:pPr marL="12700" algn="l" rtl="0" eaLnBrk="0">
              <a:lnSpc>
                <a:spcPct val="79000"/>
              </a:lnSpc>
            </a:pPr>
            <a:r>
              <a:rPr lang="en-US" sz="4000" b="1" kern="0" spc="-120" dirty="0">
                <a:solidFill>
                  <a:schemeClr val="accent2">
                    <a:alpha val="100000"/>
                  </a:schemeClr>
                </a:solidFill>
                <a:latin typeface="Arial" panose="020B0604020202020204"/>
                <a:ea typeface="Arial" panose="020B0604020202020204"/>
                <a:cs typeface="Arial" panose="020B0604020202020204"/>
              </a:rPr>
              <a:t>01</a:t>
            </a:r>
            <a:endParaRPr lang="en-US" sz="4000" b="1" kern="0" spc="-120" dirty="0">
              <a:solidFill>
                <a:schemeClr val="accent2">
                  <a:alpha val="100000"/>
                </a:schemeClr>
              </a:solidFill>
              <a:latin typeface="Arial" panose="020B0604020202020204"/>
              <a:ea typeface="Arial" panose="020B0604020202020204"/>
              <a:cs typeface="Arial" panose="020B0604020202020204"/>
            </a:endParaRPr>
          </a:p>
        </p:txBody>
      </p:sp>
      <p:sp>
        <p:nvSpPr>
          <p:cNvPr id="38" name="textbox 38"/>
          <p:cNvSpPr/>
          <p:nvPr/>
        </p:nvSpPr>
        <p:spPr>
          <a:xfrm>
            <a:off x="8277860" y="4317365"/>
            <a:ext cx="3611880" cy="1261745"/>
          </a:xfrm>
          <a:prstGeom prst="rect">
            <a:avLst/>
          </a:prstGeom>
          <a:noFill/>
          <a:ln w="0" cap="flat">
            <a:noFill/>
            <a:prstDash val="solid"/>
            <a:miter lim="0"/>
          </a:ln>
        </p:spPr>
        <p:txBody>
          <a:bodyPr vert="horz" wrap="square" lIns="0" tIns="0" rIns="0" bIns="0"/>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88000"/>
              </a:lnSpc>
            </a:pPr>
            <a:r>
              <a:rPr lang="en-US" sz="16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Product Sepcification</a:t>
            </a:r>
            <a:endParaRPr sz="16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2200" dirty="0">
              <a:latin typeface="Arial" panose="020B0604020202020204"/>
              <a:ea typeface="Arial" panose="020B0604020202020204"/>
              <a:cs typeface="Arial" panose="020B0604020202020204"/>
            </a:endParaRPr>
          </a:p>
          <a:p>
            <a:pPr algn="l" rtl="0" eaLnBrk="0">
              <a:lnSpc>
                <a:spcPct val="22000"/>
              </a:lnSpc>
            </a:pPr>
            <a:endParaRPr sz="100" dirty="0">
              <a:latin typeface="Arial" panose="020B0604020202020204"/>
              <a:ea typeface="Arial" panose="020B0604020202020204"/>
              <a:cs typeface="Arial" panose="020B0604020202020204"/>
            </a:endParaRPr>
          </a:p>
          <a:p>
            <a:pPr marL="46990" algn="l" rtl="0" eaLnBrk="0">
              <a:lnSpc>
                <a:spcPct val="79000"/>
              </a:lnSpc>
            </a:pPr>
            <a:r>
              <a:rPr lang="en-US" sz="4000" b="1" kern="0" spc="-130" dirty="0">
                <a:solidFill>
                  <a:schemeClr val="accent2">
                    <a:alpha val="100000"/>
                  </a:schemeClr>
                </a:solidFill>
                <a:latin typeface="Arial" panose="020B0604020202020204"/>
                <a:ea typeface="Arial" panose="020B0604020202020204"/>
                <a:cs typeface="Arial" panose="020B0604020202020204"/>
              </a:rPr>
              <a:t>03</a:t>
            </a:r>
            <a:endParaRPr lang="en-US" sz="4000" b="1" kern="0" spc="-130" dirty="0">
              <a:solidFill>
                <a:schemeClr val="accent2">
                  <a:alpha val="100000"/>
                </a:schemeClr>
              </a:solidFill>
              <a:latin typeface="Arial" panose="020B0604020202020204"/>
              <a:ea typeface="Arial" panose="020B0604020202020204"/>
              <a:cs typeface="Arial" panose="020B0604020202020204"/>
            </a:endParaRPr>
          </a:p>
        </p:txBody>
      </p:sp>
      <p:sp>
        <p:nvSpPr>
          <p:cNvPr id="40" name="textbox 40"/>
          <p:cNvSpPr/>
          <p:nvPr/>
        </p:nvSpPr>
        <p:spPr>
          <a:xfrm>
            <a:off x="8309610" y="2850515"/>
            <a:ext cx="2936875" cy="1266190"/>
          </a:xfrm>
          <a:prstGeom prst="rect">
            <a:avLst/>
          </a:prstGeom>
          <a:noFill/>
          <a:ln w="0" cap="flat">
            <a:noFill/>
            <a:prstDash val="solid"/>
            <a:miter lim="0"/>
          </a:ln>
        </p:spPr>
        <p:txBody>
          <a:bodyPr vert="horz" wrap="square" lIns="0" tIns="0" rIns="0" bIns="0"/>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87000"/>
              </a:lnSpc>
            </a:pPr>
            <a:r>
              <a:rPr lang="en-US" sz="16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Technical Proposal</a:t>
            </a:r>
            <a:endParaRPr sz="16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2200" dirty="0">
              <a:latin typeface="Arial" panose="020B0604020202020204"/>
              <a:ea typeface="Arial" panose="020B0604020202020204"/>
              <a:cs typeface="Arial" panose="020B0604020202020204"/>
            </a:endParaRPr>
          </a:p>
          <a:p>
            <a:pPr algn="l" rtl="0" eaLnBrk="0">
              <a:lnSpc>
                <a:spcPct val="22000"/>
              </a:lnSpc>
            </a:pPr>
            <a:endParaRPr lang="en-US" sz="4000" b="1" kern="0" spc="-190" dirty="0">
              <a:solidFill>
                <a:srgbClr val="FFFFFF">
                  <a:alpha val="100000"/>
                </a:srgbClr>
              </a:solidFill>
              <a:latin typeface="Arial" panose="020B0604020202020204"/>
              <a:ea typeface="Arial" panose="020B0604020202020204"/>
              <a:cs typeface="Arial" panose="020B0604020202020204"/>
            </a:endParaRPr>
          </a:p>
          <a:p>
            <a:pPr algn="l" rtl="0" eaLnBrk="0">
              <a:lnSpc>
                <a:spcPct val="22000"/>
              </a:lnSpc>
            </a:pPr>
            <a:endParaRPr lang="en-US" sz="4000" b="1" kern="0" spc="-190" dirty="0">
              <a:solidFill>
                <a:schemeClr val="accent2">
                  <a:alpha val="100000"/>
                </a:schemeClr>
              </a:solidFill>
              <a:latin typeface="Arial" panose="020B0604020202020204"/>
              <a:ea typeface="Arial" panose="020B0604020202020204"/>
              <a:cs typeface="Arial" panose="020B0604020202020204"/>
            </a:endParaRPr>
          </a:p>
          <a:p>
            <a:pPr algn="l" rtl="0" eaLnBrk="0">
              <a:lnSpc>
                <a:spcPct val="22000"/>
              </a:lnSpc>
            </a:pPr>
            <a:r>
              <a:rPr lang="en-US" sz="4000" b="1" kern="0" spc="-190" dirty="0">
                <a:solidFill>
                  <a:schemeClr val="accent2">
                    <a:alpha val="100000"/>
                  </a:schemeClr>
                </a:solidFill>
                <a:latin typeface="Arial" panose="020B0604020202020204"/>
                <a:ea typeface="Arial" panose="020B0604020202020204"/>
                <a:cs typeface="Arial" panose="020B0604020202020204"/>
              </a:rPr>
              <a:t>02</a:t>
            </a:r>
            <a:endParaRPr lang="en-US" sz="4000" b="1" kern="0" spc="-190" dirty="0">
              <a:solidFill>
                <a:schemeClr val="accent2">
                  <a:alpha val="100000"/>
                </a:schemeClr>
              </a:solidFill>
              <a:latin typeface="Arial" panose="020B0604020202020204"/>
              <a:ea typeface="Arial" panose="020B0604020202020204"/>
              <a:cs typeface="Arial" panose="020B0604020202020204"/>
            </a:endParaRPr>
          </a:p>
        </p:txBody>
      </p:sp>
      <p:sp>
        <p:nvSpPr>
          <p:cNvPr id="48" name="textbox 48"/>
          <p:cNvSpPr/>
          <p:nvPr/>
        </p:nvSpPr>
        <p:spPr>
          <a:xfrm>
            <a:off x="8276740" y="10466845"/>
            <a:ext cx="832485" cy="241300"/>
          </a:xfrm>
          <a:prstGeom prst="rect">
            <a:avLst/>
          </a:prstGeom>
          <a:noFill/>
          <a:ln w="0" cap="flat">
            <a:noFill/>
            <a:prstDash val="solid"/>
            <a:miter lim="0"/>
          </a:ln>
        </p:spPr>
        <p:txBody>
          <a:bodyPr vert="horz" wrap="square" lIns="0" tIns="0" rIns="0" bIns="0"/>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8000"/>
              </a:lnSpc>
            </a:pPr>
            <a:r>
              <a:rPr sz="16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全球布局</a:t>
            </a:r>
            <a:endParaRPr sz="1600" dirty="0">
              <a:latin typeface="微软雅黑" panose="020B0503020204020204" charset="-122"/>
              <a:ea typeface="微软雅黑" panose="020B0503020204020204" charset="-122"/>
              <a:cs typeface="微软雅黑" panose="020B0503020204020204" charset="-122"/>
            </a:endParaRPr>
          </a:p>
        </p:txBody>
      </p:sp>
      <p:sp>
        <p:nvSpPr>
          <p:cNvPr id="50" name="path 50"/>
          <p:cNvSpPr/>
          <p:nvPr/>
        </p:nvSpPr>
        <p:spPr>
          <a:xfrm>
            <a:off x="8283141" y="2645086"/>
            <a:ext cx="2622855" cy="5080"/>
          </a:xfrm>
          <a:custGeom>
            <a:avLst/>
            <a:gdLst/>
            <a:ahLst/>
            <a:cxnLst/>
            <a:rect l="0" t="0" r="0" b="0"/>
            <a:pathLst>
              <a:path w="4130" h="8">
                <a:moveTo>
                  <a:pt x="0" y="4"/>
                </a:moveTo>
                <a:lnTo>
                  <a:pt x="4130" y="4"/>
                </a:lnTo>
              </a:path>
            </a:pathLst>
          </a:custGeom>
          <a:noFill/>
          <a:ln w="5080" cap="flat">
            <a:solidFill>
              <a:srgbClr val="FFFFFF"/>
            </a:solidFill>
            <a:prstDash val="solid"/>
            <a:miter lim="400000"/>
          </a:ln>
        </p:spPr>
        <p:txBody>
          <a:bodyPr rtlCol="0"/>
          <a:p>
            <a:pPr algn="ctr"/>
            <a:endParaRPr lang="zh-CN" altLang="en-US"/>
          </a:p>
        </p:txBody>
      </p:sp>
      <p:sp>
        <p:nvSpPr>
          <p:cNvPr id="52" name="path 52"/>
          <p:cNvSpPr/>
          <p:nvPr/>
        </p:nvSpPr>
        <p:spPr>
          <a:xfrm>
            <a:off x="8309811" y="4014571"/>
            <a:ext cx="2622855" cy="5080"/>
          </a:xfrm>
          <a:custGeom>
            <a:avLst/>
            <a:gdLst/>
            <a:ahLst/>
            <a:cxnLst/>
            <a:rect l="0" t="0" r="0" b="0"/>
            <a:pathLst>
              <a:path w="4130" h="8">
                <a:moveTo>
                  <a:pt x="0" y="4"/>
                </a:moveTo>
                <a:lnTo>
                  <a:pt x="4130" y="4"/>
                </a:lnTo>
              </a:path>
            </a:pathLst>
          </a:custGeom>
          <a:noFill/>
          <a:ln w="5080" cap="flat">
            <a:solidFill>
              <a:srgbClr val="FFFFFF"/>
            </a:solidFill>
            <a:prstDash val="solid"/>
            <a:miter lim="400000"/>
          </a:ln>
        </p:spPr>
        <p:txBody>
          <a:bodyPr rtlCol="0"/>
          <a:p>
            <a:pPr algn="ctr"/>
            <a:endParaRPr lang="zh-CN" altLang="en-US"/>
          </a:p>
        </p:txBody>
      </p:sp>
      <p:sp>
        <p:nvSpPr>
          <p:cNvPr id="5" name="path 52"/>
          <p:cNvSpPr/>
          <p:nvPr/>
        </p:nvSpPr>
        <p:spPr>
          <a:xfrm>
            <a:off x="8310446" y="5532856"/>
            <a:ext cx="2622855" cy="5080"/>
          </a:xfrm>
          <a:custGeom>
            <a:avLst/>
            <a:gdLst/>
            <a:ahLst/>
            <a:cxnLst/>
            <a:rect l="0" t="0" r="0" b="0"/>
            <a:pathLst>
              <a:path w="4130" h="8">
                <a:moveTo>
                  <a:pt x="0" y="4"/>
                </a:moveTo>
                <a:lnTo>
                  <a:pt x="4130" y="4"/>
                </a:lnTo>
              </a:path>
            </a:pathLst>
          </a:custGeom>
          <a:noFill/>
          <a:ln w="5080" cap="flat">
            <a:solidFill>
              <a:srgbClr val="FFFFFF"/>
            </a:solidFill>
            <a:prstDash val="solid"/>
            <a:miter lim="400000"/>
          </a:ln>
        </p:spPr>
        <p:txBody>
          <a:bodyPr rtlCol="0"/>
          <a:p>
            <a:pPr algn="ctr"/>
            <a:endParaRPr lang="zh-CN" altLang="en-US"/>
          </a:p>
        </p:txBody>
      </p:sp>
      <p:sp>
        <p:nvSpPr>
          <p:cNvPr id="7" name="textbox 38"/>
          <p:cNvSpPr/>
          <p:nvPr/>
        </p:nvSpPr>
        <p:spPr>
          <a:xfrm>
            <a:off x="8282940" y="5779770"/>
            <a:ext cx="3611880" cy="1261745"/>
          </a:xfrm>
          <a:prstGeom prst="rect">
            <a:avLst/>
          </a:prstGeom>
          <a:noFill/>
          <a:ln w="0" cap="flat">
            <a:noFill/>
            <a:prstDash val="solid"/>
            <a:miter lim="0"/>
          </a:ln>
        </p:spPr>
        <p:txBody>
          <a:bodyPr vert="horz" wrap="square" lIns="0" tIns="0" rIns="0" bIns="0"/>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88000"/>
              </a:lnSpc>
            </a:pPr>
            <a:r>
              <a:rPr lang="en-US" sz="16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System function</a:t>
            </a:r>
            <a:endParaRPr sz="16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2200" dirty="0">
              <a:latin typeface="Arial" panose="020B0604020202020204"/>
              <a:ea typeface="Arial" panose="020B0604020202020204"/>
              <a:cs typeface="Arial" panose="020B0604020202020204"/>
            </a:endParaRPr>
          </a:p>
          <a:p>
            <a:pPr algn="l" rtl="0" eaLnBrk="0">
              <a:lnSpc>
                <a:spcPct val="22000"/>
              </a:lnSpc>
            </a:pPr>
            <a:endParaRPr sz="100" dirty="0">
              <a:latin typeface="Arial" panose="020B0604020202020204"/>
              <a:ea typeface="Arial" panose="020B0604020202020204"/>
              <a:cs typeface="Arial" panose="020B0604020202020204"/>
            </a:endParaRPr>
          </a:p>
          <a:p>
            <a:pPr marL="46990" algn="l" rtl="0" eaLnBrk="0">
              <a:lnSpc>
                <a:spcPct val="79000"/>
              </a:lnSpc>
            </a:pPr>
            <a:endParaRPr lang="en-US" sz="4000" b="1" kern="0" spc="-130" dirty="0">
              <a:solidFill>
                <a:srgbClr val="FFFFFF">
                  <a:alpha val="100000"/>
                </a:srgbClr>
              </a:solidFill>
              <a:latin typeface="Arial" panose="020B0604020202020204"/>
              <a:ea typeface="Arial" panose="020B0604020202020204"/>
              <a:cs typeface="Arial" panose="020B0604020202020204"/>
            </a:endParaRPr>
          </a:p>
        </p:txBody>
      </p:sp>
      <p:sp>
        <p:nvSpPr>
          <p:cNvPr id="8" name="textbox 32"/>
          <p:cNvSpPr/>
          <p:nvPr/>
        </p:nvSpPr>
        <p:spPr>
          <a:xfrm>
            <a:off x="1976755" y="2266950"/>
            <a:ext cx="2270760" cy="2268220"/>
          </a:xfrm>
          <a:prstGeom prst="rect">
            <a:avLst/>
          </a:prstGeom>
          <a:noFill/>
          <a:ln w="0" cap="flat">
            <a:noFill/>
            <a:prstDash val="solid"/>
            <a:miter lim="0"/>
          </a:ln>
        </p:spPr>
        <p:txBody>
          <a:bodyPr vert="horz" wrap="square" lIns="0" tIns="0" rIns="0" bIns="0"/>
          <a:p>
            <a:pPr algn="l" rtl="0" eaLnBrk="0">
              <a:lnSpc>
                <a:spcPct val="83000"/>
              </a:lnSpc>
            </a:pPr>
            <a:endParaRPr sz="100" dirty="0">
              <a:solidFill>
                <a:schemeClr val="accent2"/>
              </a:solidFill>
              <a:latin typeface="Arial" panose="020B0604020202020204"/>
              <a:ea typeface="Arial" panose="020B0604020202020204"/>
              <a:cs typeface="Arial" panose="020B0604020202020204"/>
            </a:endParaRPr>
          </a:p>
          <a:p>
            <a:pPr marL="12700" algn="l" rtl="0" eaLnBrk="0">
              <a:lnSpc>
                <a:spcPct val="100000"/>
              </a:lnSpc>
            </a:pPr>
            <a:r>
              <a:rPr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rPr>
              <a:t>Mission</a:t>
            </a:r>
            <a:endParaRPr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a:p>
            <a:pPr marL="12700" algn="l" rtl="0" eaLnBrk="0">
              <a:lnSpc>
                <a:spcPct val="100000"/>
              </a:lnSpc>
            </a:pPr>
            <a:r>
              <a:rPr sz="1500" kern="0" dirty="0">
                <a:solidFill>
                  <a:srgbClr val="FFFFFF">
                    <a:alpha val="100000"/>
                  </a:srgbClr>
                </a:solidFill>
                <a:latin typeface="WPS灵秀黑" charset="-122"/>
                <a:ea typeface="WPS灵秀黑" charset="-122"/>
                <a:cs typeface="微软雅黑" panose="020B0503020204020204" charset="-122"/>
                <a:sym typeface="WPS灵秀黑" charset="-122"/>
              </a:rPr>
              <a:t>Enable green energy to create a zero-carbon ecology</a:t>
            </a:r>
            <a:endParaRPr sz="1500" kern="0" dirty="0">
              <a:solidFill>
                <a:srgbClr val="FFFFFF">
                  <a:alpha val="100000"/>
                </a:srgbClr>
              </a:solidFill>
              <a:latin typeface="WPS灵秀黑" charset="-122"/>
              <a:ea typeface="WPS灵秀黑" charset="-122"/>
              <a:cs typeface="微软雅黑" panose="020B0503020204020204" charset="-122"/>
              <a:sym typeface="WPS灵秀黑"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marL="45085" algn="l" rtl="0" eaLnBrk="0">
              <a:lnSpc>
                <a:spcPct val="86000"/>
              </a:lnSpc>
              <a:spcBef>
                <a:spcPts val="610"/>
              </a:spcBef>
            </a:pPr>
            <a:r>
              <a:rPr lang="en-US"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rPr>
              <a:t>V</a:t>
            </a:r>
            <a:r>
              <a:rPr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rPr>
              <a:t>ision</a:t>
            </a:r>
            <a:endParaRPr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a:p>
            <a:pPr marL="45085" algn="l" rtl="0" eaLnBrk="0">
              <a:lnSpc>
                <a:spcPct val="86000"/>
              </a:lnSpc>
              <a:spcBef>
                <a:spcPts val="610"/>
              </a:spcBef>
            </a:pPr>
            <a:r>
              <a:rPr sz="1500" kern="0" dirty="0">
                <a:solidFill>
                  <a:srgbClr val="FFFFFF">
                    <a:alpha val="100000"/>
                  </a:srgbClr>
                </a:solidFill>
                <a:latin typeface="WPS灵秀黑" charset="-122"/>
                <a:ea typeface="WPS灵秀黑" charset="-122"/>
                <a:cs typeface="微软雅黑" panose="020B0503020204020204" charset="-122"/>
                <a:sym typeface="WPS灵秀黑" charset="-122"/>
              </a:rPr>
              <a:t>To become a world-class leader in energy technology innovation</a:t>
            </a:r>
            <a:endParaRPr sz="1500" kern="0" dirty="0">
              <a:solidFill>
                <a:srgbClr val="FFFFFF">
                  <a:alpha val="100000"/>
                </a:srgbClr>
              </a:solidFill>
              <a:latin typeface="WPS灵秀黑" charset="-122"/>
              <a:ea typeface="WPS灵秀黑" charset="-122"/>
              <a:cs typeface="微软雅黑" panose="020B0503020204020204" charset="-122"/>
              <a:sym typeface="WPS灵秀黑"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r>
              <a:rPr lang="en-US" sz="20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en-US" sz="2000" b="1" kern="0" spc="-20" dirty="0">
                <a:solidFill>
                  <a:schemeClr val="accent2">
                    <a:alpha val="100000"/>
                  </a:schemeClr>
                </a:solidFill>
                <a:latin typeface="微软雅黑" panose="020B0503020204020204" charset="-122"/>
                <a:ea typeface="微软雅黑" panose="020B0503020204020204" charset="-122"/>
                <a:cs typeface="微软雅黑" panose="020B0503020204020204" charset="-122"/>
              </a:rPr>
              <a:t>Value</a:t>
            </a:r>
            <a:endParaRPr lang="en-US" sz="20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21000"/>
              </a:lnSpc>
            </a:pPr>
            <a:endParaRPr sz="400" dirty="0">
              <a:latin typeface="Arial" panose="020B0604020202020204"/>
              <a:ea typeface="Arial" panose="020B0604020202020204"/>
              <a:cs typeface="Arial" panose="020B0604020202020204"/>
            </a:endParaRPr>
          </a:p>
          <a:p>
            <a:pPr marL="17780" algn="l" rtl="0" eaLnBrk="0">
              <a:lnSpc>
                <a:spcPct val="87000"/>
              </a:lnSpc>
              <a:spcBef>
                <a:spcPts val="0"/>
              </a:spcBef>
            </a:pPr>
            <a:r>
              <a:rPr sz="1500" kern="0" dirty="0">
                <a:solidFill>
                  <a:srgbClr val="FFFFFF">
                    <a:alpha val="100000"/>
                  </a:srgbClr>
                </a:solidFill>
                <a:latin typeface="WPS灵秀黑" charset="-122"/>
                <a:ea typeface="WPS灵秀黑" charset="-122"/>
                <a:cs typeface="微软雅黑" panose="020B0503020204020204" charset="-122"/>
                <a:sym typeface="WPS灵秀黑" charset="-122"/>
              </a:rPr>
              <a:t>Adhere to the right innovation practice and smooth</a:t>
            </a:r>
            <a:endParaRPr sz="1500" kern="0" dirty="0">
              <a:solidFill>
                <a:srgbClr val="FFFFFF">
                  <a:alpha val="100000"/>
                </a:srgbClr>
              </a:solidFill>
              <a:latin typeface="WPS灵秀黑" charset="-122"/>
              <a:ea typeface="WPS灵秀黑" charset="-122"/>
              <a:cs typeface="微软雅黑" panose="020B0503020204020204" charset="-122"/>
              <a:sym typeface="WPS灵秀黑" charset="-122"/>
            </a:endParaRPr>
          </a:p>
        </p:txBody>
      </p:sp>
      <p:pic>
        <p:nvPicPr>
          <p:cNvPr id="42" name="picture 42"/>
          <p:cNvPicPr>
            <a:picLocks noChangeAspect="1"/>
          </p:cNvPicPr>
          <p:nvPr/>
        </p:nvPicPr>
        <p:blipFill>
          <a:blip r:embed="rId3"/>
          <a:stretch>
            <a:fillRect/>
          </a:stretch>
        </p:blipFill>
        <p:spPr>
          <a:xfrm rot="21600000">
            <a:off x="912495" y="4116705"/>
            <a:ext cx="575310" cy="511810"/>
          </a:xfrm>
          <a:prstGeom prst="rect">
            <a:avLst/>
          </a:prstGeom>
        </p:spPr>
      </p:pic>
      <p:pic>
        <p:nvPicPr>
          <p:cNvPr id="44" name="picture 44"/>
          <p:cNvPicPr>
            <a:picLocks noChangeAspect="1"/>
          </p:cNvPicPr>
          <p:nvPr/>
        </p:nvPicPr>
        <p:blipFill>
          <a:blip r:embed="rId4"/>
          <a:stretch>
            <a:fillRect/>
          </a:stretch>
        </p:blipFill>
        <p:spPr>
          <a:xfrm rot="21600000">
            <a:off x="912495" y="2547620"/>
            <a:ext cx="572770" cy="417195"/>
          </a:xfrm>
          <a:prstGeom prst="rect">
            <a:avLst/>
          </a:prstGeom>
        </p:spPr>
      </p:pic>
      <p:pic>
        <p:nvPicPr>
          <p:cNvPr id="9" name="picture 46"/>
          <p:cNvPicPr>
            <a:picLocks noChangeAspect="1"/>
          </p:cNvPicPr>
          <p:nvPr/>
        </p:nvPicPr>
        <p:blipFill>
          <a:blip r:embed="rId5"/>
          <a:stretch>
            <a:fillRect/>
          </a:stretch>
        </p:blipFill>
        <p:spPr>
          <a:xfrm rot="21600000">
            <a:off x="1033145" y="5375275"/>
            <a:ext cx="334010" cy="483870"/>
          </a:xfrm>
          <a:prstGeom prst="rect">
            <a:avLst/>
          </a:prstGeom>
        </p:spPr>
      </p:pic>
      <p:pic>
        <p:nvPicPr>
          <p:cNvPr id="3" name="图片 2" descr="双logo-03"/>
          <p:cNvPicPr>
            <a:picLocks noChangeAspect="1"/>
          </p:cNvPicPr>
          <p:nvPr/>
        </p:nvPicPr>
        <p:blipFill>
          <a:blip r:embed="rId6"/>
          <a:stretch>
            <a:fillRect/>
          </a:stretch>
        </p:blipFill>
        <p:spPr>
          <a:xfrm>
            <a:off x="641985" y="204470"/>
            <a:ext cx="2280285" cy="9042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01 System Configure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lstStyle/>
          <a:p>
            <a:pPr algn="ctr"/>
            <a:endParaRPr lang="zh-CN" altLang="en-US"/>
          </a:p>
        </p:txBody>
      </p:sp>
      <p:sp>
        <p:nvSpPr>
          <p:cNvPr id="2" name="文本框 1"/>
          <p:cNvSpPr txBox="1"/>
          <p:nvPr/>
        </p:nvSpPr>
        <p:spPr>
          <a:xfrm>
            <a:off x="510540" y="2540000"/>
            <a:ext cx="2193290" cy="1198245"/>
          </a:xfrm>
          <a:prstGeom prst="rect">
            <a:avLst/>
          </a:prstGeom>
          <a:noFill/>
        </p:spPr>
        <p:txBody>
          <a:bodyPr wrap="square" rtlCol="0">
            <a:noAutofit/>
          </a:bodyPr>
          <a:p>
            <a:pPr algn="ctr"/>
            <a:r>
              <a:rPr lang="en-US" altLang="zh-CN" sz="1400">
                <a:solidFill>
                  <a:schemeClr val="tx1">
                    <a:lumMod val="50000"/>
                    <a:lumOff val="50000"/>
                  </a:schemeClr>
                </a:solidFill>
                <a:latin typeface="WPS灵秀黑" charset="-122"/>
                <a:ea typeface="WPS灵秀黑" charset="-122"/>
                <a:sym typeface="WPS灵秀黑" charset="-122"/>
              </a:rPr>
              <a:t>The system application scenario is solar energy storage system         self-using.</a:t>
            </a:r>
            <a:endParaRPr lang="en-US" altLang="zh-CN" sz="1400">
              <a:solidFill>
                <a:schemeClr val="tx1">
                  <a:lumMod val="50000"/>
                  <a:lumOff val="50000"/>
                </a:schemeClr>
              </a:solidFill>
              <a:latin typeface="WPS灵秀黑" charset="-122"/>
              <a:ea typeface="WPS灵秀黑" charset="-122"/>
              <a:sym typeface="WPS灵秀黑" charset="-122"/>
            </a:endParaRPr>
          </a:p>
        </p:txBody>
      </p:sp>
      <p:graphicFrame>
        <p:nvGraphicFramePr>
          <p:cNvPr id="7" name="表格 6"/>
          <p:cNvGraphicFramePr/>
          <p:nvPr>
            <p:custDataLst>
              <p:tags r:id="rId2"/>
            </p:custDataLst>
          </p:nvPr>
        </p:nvGraphicFramePr>
        <p:xfrm>
          <a:off x="510540" y="4157980"/>
          <a:ext cx="11044555" cy="1609725"/>
        </p:xfrm>
        <a:graphic>
          <a:graphicData uri="http://schemas.openxmlformats.org/drawingml/2006/table">
            <a:tbl>
              <a:tblPr firstRow="1" bandRow="1">
                <a:tableStyleId>{54C95CCD-F7F9-4927-A49D-E4D9B1528ADC}</a:tableStyleId>
              </a:tblPr>
              <a:tblGrid>
                <a:gridCol w="5478780"/>
                <a:gridCol w="5565775"/>
              </a:tblGrid>
              <a:tr h="443230">
                <a:tc gridSpan="2">
                  <a:txBody>
                    <a:bodyPr/>
                    <a:p>
                      <a:pPr algn="ctr">
                        <a:buNone/>
                      </a:pPr>
                      <a:r>
                        <a:rPr lang="en-US" altLang="zh-CN"/>
                        <a:t>Initial Configuration </a:t>
                      </a:r>
                      <a:endParaRPr lang="en-US" altLang="zh-CN"/>
                    </a:p>
                  </a:txBody>
                  <a:tcPr>
                    <a:lnL w="12700">
                      <a:solidFill>
                        <a:schemeClr val="bg1">
                          <a:lumMod val="65000"/>
                        </a:schemeClr>
                      </a:solidFill>
                      <a:prstDash val="solid"/>
                    </a:lnL>
                    <a:lnR w="12700">
                      <a:solidFill>
                        <a:schemeClr val="bg1">
                          <a:lumMod val="65000"/>
                        </a:schemeClr>
                      </a:solidFill>
                      <a:prstDash val="solid"/>
                    </a:lnR>
                    <a:lnT w="12700">
                      <a:solidFill>
                        <a:schemeClr val="bg1">
                          <a:lumMod val="65000"/>
                        </a:schemeClr>
                      </a:solidFill>
                      <a:prstDash val="solid"/>
                    </a:lnT>
                    <a:solidFill>
                      <a:schemeClr val="accent2"/>
                    </a:solidFill>
                  </a:tcPr>
                </a:tc>
                <a:tc hMerge="1">
                  <a:tcPr>
                    <a:lnR w="12700">
                      <a:solidFill>
                        <a:schemeClr val="bg1">
                          <a:lumMod val="65000"/>
                        </a:schemeClr>
                      </a:solidFill>
                      <a:prstDash val="solid"/>
                    </a:lnR>
                    <a:lnT w="12700">
                      <a:solidFill>
                        <a:schemeClr val="bg1">
                          <a:lumMod val="65000"/>
                        </a:schemeClr>
                      </a:solidFill>
                      <a:prstDash val="solid"/>
                    </a:lnT>
                  </a:tcPr>
                </a:tc>
              </a:tr>
              <a:tr h="365760">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PV power </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65000"/>
                        </a:schemeClr>
                      </a:solidFill>
                      <a:prstDash val="solid"/>
                    </a:lnL>
                    <a:lnR w="12700">
                      <a:solidFill>
                        <a:schemeClr val="bg1">
                          <a:lumMod val="95000"/>
                        </a:schemeClr>
                      </a:solidFill>
                      <a:prstDash val="solid"/>
                    </a:lnR>
                    <a:noFill/>
                  </a:tcPr>
                </a:tc>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1MW</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65000"/>
                        </a:schemeClr>
                      </a:solidFill>
                      <a:prstDash val="solid"/>
                    </a:lnR>
                    <a:noFill/>
                  </a:tcPr>
                </a:tc>
              </a:tr>
              <a:tr h="365760">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Energy storage system </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65000"/>
                        </a:schemeClr>
                      </a:solidFill>
                      <a:prstDash val="solid"/>
                    </a:lnL>
                    <a:lnR w="12700">
                      <a:solidFill>
                        <a:schemeClr val="bg1">
                          <a:lumMod val="95000"/>
                        </a:schemeClr>
                      </a:solidFill>
                      <a:prstDash val="solid"/>
                    </a:lnR>
                    <a:solidFill>
                      <a:schemeClr val="accent2">
                        <a:lumMod val="20000"/>
                        <a:lumOff val="80000"/>
                      </a:schemeClr>
                    </a:solidFill>
                  </a:tcPr>
                </a:tc>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2MWH</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65000"/>
                        </a:schemeClr>
                      </a:solidFill>
                      <a:prstDash val="solid"/>
                    </a:lnR>
                    <a:solidFill>
                      <a:schemeClr val="accent2">
                        <a:lumMod val="20000"/>
                        <a:lumOff val="80000"/>
                      </a:schemeClr>
                    </a:solidFill>
                  </a:tcPr>
                </a:tc>
              </a:tr>
              <a:tr h="434975">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AC power output  </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65000"/>
                        </a:schemeClr>
                      </a:solidFill>
                      <a:prstDash val="solid"/>
                    </a:lnL>
                    <a:lnR w="12700">
                      <a:solidFill>
                        <a:schemeClr val="bg1">
                          <a:lumMod val="95000"/>
                        </a:schemeClr>
                      </a:solidFill>
                      <a:prstDash val="solid"/>
                    </a:lnR>
                    <a:lnB w="12700">
                      <a:solidFill>
                        <a:schemeClr val="bg1">
                          <a:lumMod val="65000"/>
                        </a:schemeClr>
                      </a:solidFill>
                      <a:prstDash val="solid"/>
                    </a:lnB>
                    <a:noFill/>
                  </a:tcPr>
                </a:tc>
                <a:tc>
                  <a:txBody>
                    <a:bodyPr/>
                    <a:p>
                      <a:pPr algn="ctr">
                        <a:buNone/>
                      </a:pPr>
                      <a:r>
                        <a:rPr lang="en-US" altLang="zh-CN" sz="1400">
                          <a:solidFill>
                            <a:schemeClr val="tx1">
                              <a:lumMod val="65000"/>
                              <a:lumOff val="35000"/>
                            </a:schemeClr>
                          </a:solidFill>
                          <a:latin typeface="WPS灵秀黑" charset="-122"/>
                          <a:ea typeface="WPS灵秀黑" charset="-122"/>
                          <a:sym typeface="WPS灵秀黑" charset="-122"/>
                        </a:rPr>
                        <a:t>1MW</a:t>
                      </a:r>
                      <a:endParaRPr lang="en-US" altLang="zh-CN" sz="14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65000"/>
                        </a:schemeClr>
                      </a:solidFill>
                      <a:prstDash val="solid"/>
                    </a:lnR>
                    <a:lnB w="12700">
                      <a:solidFill>
                        <a:schemeClr val="bg1">
                          <a:lumMod val="65000"/>
                        </a:schemeClr>
                      </a:solidFill>
                      <a:prstDash val="solid"/>
                    </a:lnB>
                    <a:noFill/>
                  </a:tcPr>
                </a:tc>
              </a:tr>
            </a:tbl>
          </a:graphicData>
        </a:graphic>
      </p:graphicFrame>
      <p:sp>
        <p:nvSpPr>
          <p:cNvPr id="3" name="文本框 2"/>
          <p:cNvSpPr txBox="1"/>
          <p:nvPr/>
        </p:nvSpPr>
        <p:spPr>
          <a:xfrm>
            <a:off x="3282315" y="2540000"/>
            <a:ext cx="2244090" cy="1197610"/>
          </a:xfrm>
          <a:prstGeom prst="rect">
            <a:avLst/>
          </a:prstGeom>
          <a:noFill/>
        </p:spPr>
        <p:txBody>
          <a:bodyPr wrap="square" rtlCol="0">
            <a:noAutofit/>
          </a:bodyPr>
          <a:p>
            <a:pPr algn="ctr"/>
            <a:r>
              <a:rPr lang="en-US" altLang="zh-CN" sz="1400">
                <a:solidFill>
                  <a:schemeClr val="tx1">
                    <a:lumMod val="50000"/>
                    <a:lumOff val="50000"/>
                  </a:schemeClr>
                </a:solidFill>
                <a:latin typeface="WPS灵秀黑" charset="-122"/>
                <a:ea typeface="WPS灵秀黑" charset="-122"/>
                <a:sym typeface="WPS灵秀黑" charset="-122"/>
              </a:rPr>
              <a:t>The requirement for the battery system is 1 MW   2 MWh available. </a:t>
            </a:r>
            <a:endParaRPr lang="en-US" altLang="zh-CN" sz="1400">
              <a:solidFill>
                <a:schemeClr val="tx1">
                  <a:lumMod val="50000"/>
                  <a:lumOff val="50000"/>
                </a:schemeClr>
              </a:solidFill>
              <a:latin typeface="WPS灵秀黑" charset="-122"/>
              <a:ea typeface="WPS灵秀黑" charset="-122"/>
              <a:sym typeface="WPS灵秀黑" charset="-122"/>
            </a:endParaRPr>
          </a:p>
        </p:txBody>
      </p:sp>
      <p:sp>
        <p:nvSpPr>
          <p:cNvPr id="4" name="文本框 3"/>
          <p:cNvSpPr txBox="1"/>
          <p:nvPr/>
        </p:nvSpPr>
        <p:spPr>
          <a:xfrm>
            <a:off x="6307455" y="2540000"/>
            <a:ext cx="2489835" cy="1196975"/>
          </a:xfrm>
          <a:prstGeom prst="rect">
            <a:avLst/>
          </a:prstGeom>
          <a:noFill/>
        </p:spPr>
        <p:txBody>
          <a:bodyPr wrap="square" rtlCol="0">
            <a:noAutofit/>
          </a:bodyPr>
          <a:p>
            <a:pPr algn="ctr"/>
            <a:r>
              <a:rPr lang="en-US" altLang="zh-CN" sz="1400">
                <a:solidFill>
                  <a:schemeClr val="tx1">
                    <a:lumMod val="50000"/>
                    <a:lumOff val="50000"/>
                  </a:schemeClr>
                </a:solidFill>
                <a:latin typeface="WPS灵秀黑" charset="-122"/>
                <a:ea typeface="WPS灵秀黑" charset="-122"/>
                <a:sym typeface="WPS灵秀黑" charset="-122"/>
              </a:rPr>
              <a:t>The system will output 400 V AC voltage.</a:t>
            </a:r>
            <a:endParaRPr lang="en-US" altLang="zh-CN" sz="1400">
              <a:solidFill>
                <a:schemeClr val="tx1">
                  <a:lumMod val="50000"/>
                  <a:lumOff val="50000"/>
                </a:schemeClr>
              </a:solidFill>
              <a:latin typeface="WPS灵秀黑" charset="-122"/>
              <a:ea typeface="WPS灵秀黑" charset="-122"/>
              <a:sym typeface="WPS灵秀黑" charset="-122"/>
            </a:endParaRPr>
          </a:p>
        </p:txBody>
      </p:sp>
      <p:sp>
        <p:nvSpPr>
          <p:cNvPr id="5" name="文本框 4"/>
          <p:cNvSpPr txBox="1"/>
          <p:nvPr/>
        </p:nvSpPr>
        <p:spPr>
          <a:xfrm>
            <a:off x="9295765" y="2540000"/>
            <a:ext cx="2183130" cy="1196975"/>
          </a:xfrm>
          <a:prstGeom prst="rect">
            <a:avLst/>
          </a:prstGeom>
          <a:noFill/>
        </p:spPr>
        <p:txBody>
          <a:bodyPr wrap="square" rtlCol="0">
            <a:noAutofit/>
          </a:bodyPr>
          <a:p>
            <a:pPr algn="ctr"/>
            <a:r>
              <a:rPr lang="en-US" altLang="zh-CN" sz="1400">
                <a:solidFill>
                  <a:schemeClr val="tx1">
                    <a:lumMod val="50000"/>
                    <a:lumOff val="50000"/>
                  </a:schemeClr>
                </a:solidFill>
                <a:latin typeface="WPS灵秀黑" charset="-122"/>
                <a:ea typeface="WPS灵秀黑" charset="-122"/>
                <a:sym typeface="WPS灵秀黑" charset="-122"/>
              </a:rPr>
              <a:t>For this system, we provide the a all-in-one Liquid cooling battery  as proposal.</a:t>
            </a:r>
            <a:endParaRPr lang="en-US" altLang="zh-CN" sz="1400">
              <a:solidFill>
                <a:schemeClr val="tx1">
                  <a:lumMod val="50000"/>
                  <a:lumOff val="50000"/>
                </a:schemeClr>
              </a:solidFill>
              <a:latin typeface="WPS灵秀黑" charset="-122"/>
              <a:ea typeface="WPS灵秀黑" charset="-122"/>
              <a:sym typeface="WPS灵秀黑" charset="-122"/>
            </a:endParaRPr>
          </a:p>
          <a:p>
            <a:pPr algn="ctr"/>
            <a:endParaRPr lang="en-US" altLang="zh-CN" sz="1400">
              <a:solidFill>
                <a:schemeClr val="tx1">
                  <a:lumMod val="50000"/>
                  <a:lumOff val="50000"/>
                </a:schemeClr>
              </a:solidFill>
              <a:latin typeface="WPS灵秀黑" charset="-122"/>
              <a:ea typeface="WPS灵秀黑" charset="-122"/>
              <a:sym typeface="WPS灵秀黑" charset="-122"/>
            </a:endParaRPr>
          </a:p>
        </p:txBody>
      </p:sp>
      <p:pic>
        <p:nvPicPr>
          <p:cNvPr id="6" name="图片 5" descr="太阳"/>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3490" y="1618933"/>
            <a:ext cx="648335" cy="648335"/>
          </a:xfrm>
          <a:prstGeom prst="rect">
            <a:avLst/>
          </a:prstGeom>
          <a:effectLst>
            <a:reflection blurRad="6350" stA="52000" endA="300" endPos="35000" dir="5400000" sy="-100000" algn="bl" rotWithShape="0"/>
          </a:effectLst>
        </p:spPr>
      </p:pic>
      <p:pic>
        <p:nvPicPr>
          <p:cNvPr id="8" name="图片 7" descr="河流"/>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62515" y="1654810"/>
            <a:ext cx="576580" cy="576580"/>
          </a:xfrm>
          <a:prstGeom prst="rect">
            <a:avLst/>
          </a:prstGeom>
          <a:effectLst>
            <a:reflection blurRad="6350" stA="52000" endA="300" endPos="35000" dir="5400000" sy="-100000" algn="bl" rotWithShape="0"/>
          </a:effectLst>
        </p:spPr>
      </p:pic>
      <p:sp>
        <p:nvSpPr>
          <p:cNvPr id="9" name="文本框 8"/>
          <p:cNvSpPr txBox="1"/>
          <p:nvPr/>
        </p:nvSpPr>
        <p:spPr>
          <a:xfrm>
            <a:off x="3274695" y="1651635"/>
            <a:ext cx="2341245" cy="582930"/>
          </a:xfrm>
          <a:prstGeom prst="rect">
            <a:avLst/>
          </a:prstGeom>
          <a:noFill/>
        </p:spPr>
        <p:txBody>
          <a:bodyPr wrap="square" rtlCol="0" anchor="t">
            <a:noAutofit/>
            <a:scene3d>
              <a:camera prst="orthographicFront"/>
              <a:lightRig rig="threePt" dir="t"/>
            </a:scene3d>
          </a:bodyPr>
          <a:p>
            <a:pPr algn="ctr"/>
            <a:r>
              <a:rPr lang="en-US" altLang="zh-CN" sz="2800" b="1">
                <a:solidFill>
                  <a:schemeClr val="accent2"/>
                </a:solidFill>
                <a:effectLst>
                  <a:reflection blurRad="6350" stA="53000" endA="300" endPos="35500" dir="5400000" sy="-90000" algn="bl" rotWithShape="0"/>
                </a:effectLst>
                <a:latin typeface="思源黑体 Bold" panose="020B0800000000000000" charset="-122"/>
                <a:ea typeface="思源黑体 Bold" panose="020B0800000000000000" charset="-122"/>
                <a:sym typeface="+mn-ea"/>
              </a:rPr>
              <a:t>1MW/2MWh</a:t>
            </a:r>
            <a:endParaRPr lang="en-US" altLang="zh-CN" sz="2800" b="1">
              <a:solidFill>
                <a:schemeClr val="accent2"/>
              </a:solidFill>
              <a:effectLst>
                <a:reflection blurRad="6350" stA="53000" endA="300" endPos="35500" dir="5400000" sy="-90000" algn="bl" rotWithShape="0"/>
              </a:effectLst>
              <a:latin typeface="思源黑体 Bold" panose="020B0800000000000000" charset="-122"/>
              <a:ea typeface="思源黑体 Bold" panose="020B0800000000000000" charset="-122"/>
              <a:sym typeface="+mn-ea"/>
            </a:endParaRPr>
          </a:p>
        </p:txBody>
      </p:sp>
      <p:sp>
        <p:nvSpPr>
          <p:cNvPr id="10" name="文本框 9"/>
          <p:cNvSpPr txBox="1"/>
          <p:nvPr/>
        </p:nvSpPr>
        <p:spPr>
          <a:xfrm>
            <a:off x="6307455" y="1651635"/>
            <a:ext cx="2341245" cy="582930"/>
          </a:xfrm>
          <a:prstGeom prst="rect">
            <a:avLst/>
          </a:prstGeom>
          <a:noFill/>
        </p:spPr>
        <p:txBody>
          <a:bodyPr wrap="square" rtlCol="0" anchor="t">
            <a:noAutofit/>
            <a:scene3d>
              <a:camera prst="orthographicFront"/>
              <a:lightRig rig="threePt" dir="t"/>
            </a:scene3d>
          </a:bodyPr>
          <a:p>
            <a:pPr algn="ctr"/>
            <a:r>
              <a:rPr lang="en-US" altLang="zh-CN" sz="2800" b="1">
                <a:solidFill>
                  <a:schemeClr val="accent2"/>
                </a:solidFill>
                <a:effectLst>
                  <a:reflection blurRad="6350" stA="53000" endA="300" endPos="35500" dir="5400000" sy="-90000" algn="bl" rotWithShape="0"/>
                </a:effectLst>
                <a:latin typeface="思源黑体 Bold" panose="020B0800000000000000" charset="-122"/>
                <a:ea typeface="思源黑体 Bold" panose="020B0800000000000000" charset="-122"/>
                <a:sym typeface="+mn-ea"/>
              </a:rPr>
              <a:t>400V</a:t>
            </a:r>
            <a:endParaRPr lang="en-US" altLang="zh-CN" sz="2800" b="1">
              <a:solidFill>
                <a:schemeClr val="accent2"/>
              </a:solidFill>
              <a:effectLst>
                <a:reflection blurRad="6350" stA="53000" endA="300" endPos="35500" dir="5400000" sy="-90000" algn="bl" rotWithShape="0"/>
              </a:effectLst>
              <a:latin typeface="思源黑体 Bold" panose="020B0800000000000000" charset="-122"/>
              <a:ea typeface="思源黑体 Bold" panose="020B0800000000000000" charset="-122"/>
              <a:sym typeface="+mn-ea"/>
            </a:endParaRPr>
          </a:p>
        </p:txBody>
      </p:sp>
      <p:pic>
        <p:nvPicPr>
          <p:cNvPr id="11" name="图片 10" descr="ess-logo"/>
          <p:cNvPicPr>
            <a:picLocks noChangeAspect="1"/>
          </p:cNvPicPr>
          <p:nvPr/>
        </p:nvPicPr>
        <p:blipFill>
          <a:blip r:embed="rId7"/>
          <a:stretch>
            <a:fillRect/>
          </a:stretch>
        </p:blipFill>
        <p:spPr>
          <a:xfrm>
            <a:off x="9741535" y="217805"/>
            <a:ext cx="1813560" cy="716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01 Main device List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lstStyle/>
          <a:p>
            <a:pPr algn="ctr"/>
            <a:endParaRPr lang="zh-CN" altLang="en-US"/>
          </a:p>
        </p:txBody>
      </p:sp>
      <p:graphicFrame>
        <p:nvGraphicFramePr>
          <p:cNvPr id="8" name="表格 7"/>
          <p:cNvGraphicFramePr/>
          <p:nvPr>
            <p:custDataLst>
              <p:tags r:id="rId2"/>
            </p:custDataLst>
          </p:nvPr>
        </p:nvGraphicFramePr>
        <p:xfrm>
          <a:off x="510540" y="1838960"/>
          <a:ext cx="11109960" cy="3112135"/>
        </p:xfrm>
        <a:graphic>
          <a:graphicData uri="http://schemas.openxmlformats.org/drawingml/2006/table">
            <a:tbl>
              <a:tblPr firstRow="1" bandRow="1">
                <a:tableStyleId>{C6E324E3-590B-409C-8AD2-7C07D0ABC4AC}</a:tableStyleId>
              </a:tblPr>
              <a:tblGrid>
                <a:gridCol w="3631565"/>
                <a:gridCol w="4258310"/>
                <a:gridCol w="647700"/>
                <a:gridCol w="966470"/>
                <a:gridCol w="1605915"/>
              </a:tblGrid>
              <a:tr h="603250">
                <a:tc>
                  <a:txBody>
                    <a:bodyPr/>
                    <a:p>
                      <a:pPr algn="ctr">
                        <a:buNone/>
                      </a:pPr>
                      <a:r>
                        <a:rPr lang="en-US" altLang="zh-CN" sz="1600">
                          <a:latin typeface="思源黑体 Bold" panose="020B0800000000000000" charset="-122"/>
                          <a:ea typeface="思源黑体 Bold" panose="020B0800000000000000" charset="-122"/>
                        </a:rPr>
                        <a:t>Specification</a:t>
                      </a:r>
                      <a:endParaRPr lang="en-US" altLang="zh-CN" sz="1600">
                        <a:latin typeface="思源黑体 Bold" panose="020B0800000000000000" charset="-122"/>
                        <a:ea typeface="思源黑体 Bold" panose="020B0800000000000000" charset="-122"/>
                      </a:endParaRPr>
                    </a:p>
                  </a:txBody>
                  <a:tcPr marT="179705" marB="179705">
                    <a:lnL w="12700">
                      <a:solidFill>
                        <a:schemeClr val="bg1">
                          <a:lumMod val="85000"/>
                        </a:schemeClr>
                      </a:solidFill>
                      <a:prstDash val="solid"/>
                    </a:lnL>
                    <a:lnR>
                      <a:noFill/>
                    </a:lnR>
                    <a:lnT w="12700">
                      <a:solidFill>
                        <a:schemeClr val="bg1">
                          <a:lumMod val="85000"/>
                        </a:schemeClr>
                      </a:solidFill>
                      <a:prstDash val="solid"/>
                    </a:lnT>
                    <a:lnB>
                      <a:noFill/>
                    </a:lnB>
                    <a:lnTlToBr>
                      <a:noFill/>
                    </a:lnTlToBr>
                    <a:lnBlToTr>
                      <a:noFill/>
                    </a:lnBlToTr>
                    <a:solidFill>
                      <a:schemeClr val="accent2"/>
                    </a:solidFill>
                  </a:tcPr>
                </a:tc>
                <a:tc>
                  <a:txBody>
                    <a:bodyPr/>
                    <a:p>
                      <a:pPr algn="ctr">
                        <a:buNone/>
                      </a:pPr>
                      <a:endParaRPr lang="en-US" altLang="zh-CN" sz="1600">
                        <a:latin typeface="思源黑体 Bold" panose="020B0800000000000000" charset="-122"/>
                        <a:ea typeface="思源黑体 Bold" panose="020B0800000000000000" charset="-122"/>
                      </a:endParaRPr>
                    </a:p>
                  </a:txBody>
                  <a:tcPr>
                    <a:lnL>
                      <a:noFill/>
                    </a:lnL>
                    <a:lnR w="12700">
                      <a:solidFill>
                        <a:schemeClr val="bg1">
                          <a:lumMod val="85000"/>
                        </a:schemeClr>
                      </a:solidFill>
                      <a:prstDash val="solid"/>
                    </a:lnR>
                    <a:lnT w="12700">
                      <a:solidFill>
                        <a:schemeClr val="bg1">
                          <a:lumMod val="85000"/>
                        </a:schemeClr>
                      </a:solidFill>
                      <a:prstDash val="solid"/>
                    </a:lnT>
                    <a:lnB>
                      <a:noFill/>
                    </a:lnB>
                    <a:lnTlToBr>
                      <a:noFill/>
                    </a:lnTlToBr>
                    <a:lnBlToTr>
                      <a:noFill/>
                    </a:lnBlToTr>
                    <a:solidFill>
                      <a:schemeClr val="accent2"/>
                    </a:solidFill>
                  </a:tcPr>
                </a:tc>
                <a:tc>
                  <a:txBody>
                    <a:bodyPr/>
                    <a:p>
                      <a:pPr algn="ctr">
                        <a:buNone/>
                      </a:pPr>
                      <a:r>
                        <a:rPr lang="en-US" altLang="zh-CN" sz="1600">
                          <a:latin typeface="思源黑体 Bold" panose="020B0800000000000000" charset="-122"/>
                          <a:ea typeface="思源黑体 Bold" panose="020B0800000000000000" charset="-122"/>
                        </a:rPr>
                        <a:t>Qty</a:t>
                      </a:r>
                      <a:endParaRPr lang="en-US" altLang="zh-CN" sz="1600">
                        <a:latin typeface="思源黑体 Bold" panose="020B0800000000000000" charset="-122"/>
                        <a:ea typeface="思源黑体 Bold" panose="020B0800000000000000" charset="-122"/>
                      </a:endParaRPr>
                    </a:p>
                  </a:txBody>
                  <a:tcPr marT="179705" marB="179705">
                    <a:lnL w="12700">
                      <a:solidFill>
                        <a:schemeClr val="bg1">
                          <a:lumMod val="85000"/>
                        </a:schemeClr>
                      </a:solidFill>
                      <a:prstDash val="solid"/>
                    </a:lnL>
                    <a:lnR w="12700">
                      <a:solidFill>
                        <a:schemeClr val="bg1">
                          <a:lumMod val="85000"/>
                        </a:schemeClr>
                      </a:solidFill>
                      <a:prstDash val="solid"/>
                    </a:lnR>
                    <a:lnT w="12700">
                      <a:solidFill>
                        <a:schemeClr val="bg1">
                          <a:lumMod val="85000"/>
                        </a:schemeClr>
                      </a:solidFill>
                      <a:prstDash val="solid"/>
                    </a:lnT>
                    <a:lnB>
                      <a:noFill/>
                    </a:lnB>
                    <a:lnTlToBr>
                      <a:noFill/>
                    </a:lnTlToBr>
                    <a:lnBlToTr>
                      <a:noFill/>
                    </a:lnBlToTr>
                    <a:solidFill>
                      <a:schemeClr val="accent2"/>
                    </a:solidFill>
                  </a:tcPr>
                </a:tc>
                <a:tc>
                  <a:txBody>
                    <a:bodyPr/>
                    <a:p>
                      <a:pPr algn="ctr">
                        <a:buNone/>
                      </a:pPr>
                      <a:r>
                        <a:rPr lang="en-US" altLang="zh-CN" sz="1600">
                          <a:latin typeface="思源黑体 Bold" panose="020B0800000000000000" charset="-122"/>
                          <a:ea typeface="思源黑体 Bold" panose="020B0800000000000000" charset="-122"/>
                        </a:rPr>
                        <a:t>Unit </a:t>
                      </a:r>
                      <a:endParaRPr lang="en-US" altLang="zh-CN" sz="1600">
                        <a:latin typeface="思源黑体 Bold" panose="020B0800000000000000" charset="-122"/>
                        <a:ea typeface="思源黑体 Bold" panose="020B0800000000000000" charset="-122"/>
                      </a:endParaRPr>
                    </a:p>
                  </a:txBody>
                  <a:tcPr marT="179705" marB="179705">
                    <a:lnL w="12700">
                      <a:solidFill>
                        <a:schemeClr val="bg1">
                          <a:lumMod val="85000"/>
                        </a:schemeClr>
                      </a:solidFill>
                      <a:prstDash val="solid"/>
                    </a:lnL>
                    <a:lnR w="12700">
                      <a:solidFill>
                        <a:schemeClr val="bg1">
                          <a:lumMod val="85000"/>
                        </a:schemeClr>
                      </a:solidFill>
                      <a:prstDash val="solid"/>
                    </a:lnR>
                    <a:lnT w="12700">
                      <a:solidFill>
                        <a:schemeClr val="bg1">
                          <a:lumMod val="85000"/>
                        </a:schemeClr>
                      </a:solidFill>
                      <a:prstDash val="solid"/>
                    </a:lnT>
                    <a:lnB>
                      <a:noFill/>
                    </a:lnB>
                    <a:lnTlToBr>
                      <a:noFill/>
                    </a:lnTlToBr>
                    <a:lnBlToTr>
                      <a:noFill/>
                    </a:lnBlToTr>
                    <a:solidFill>
                      <a:schemeClr val="accent2"/>
                    </a:solidFill>
                  </a:tcPr>
                </a:tc>
                <a:tc>
                  <a:txBody>
                    <a:bodyPr/>
                    <a:p>
                      <a:pPr algn="ctr">
                        <a:buNone/>
                      </a:pPr>
                      <a:r>
                        <a:rPr lang="en-US" altLang="zh-CN" sz="1600">
                          <a:latin typeface="思源黑体 Bold" panose="020B0800000000000000" charset="-122"/>
                          <a:ea typeface="思源黑体 Bold" panose="020B0800000000000000" charset="-122"/>
                        </a:rPr>
                        <a:t>Item</a:t>
                      </a:r>
                      <a:endParaRPr lang="en-US" altLang="zh-CN" sz="1600">
                        <a:latin typeface="思源黑体 Bold" panose="020B0800000000000000" charset="-122"/>
                        <a:ea typeface="思源黑体 Bold" panose="020B0800000000000000" charset="-122"/>
                      </a:endParaRPr>
                    </a:p>
                  </a:txBody>
                  <a:tcPr marT="179705" marB="179705">
                    <a:lnL w="12700">
                      <a:solidFill>
                        <a:schemeClr val="bg1">
                          <a:lumMod val="85000"/>
                        </a:schemeClr>
                      </a:solidFill>
                      <a:prstDash val="solid"/>
                    </a:lnL>
                    <a:lnR w="12700">
                      <a:solidFill>
                        <a:schemeClr val="bg1">
                          <a:lumMod val="85000"/>
                        </a:schemeClr>
                      </a:solidFill>
                      <a:prstDash val="solid"/>
                    </a:lnR>
                    <a:lnT w="12700">
                      <a:solidFill>
                        <a:schemeClr val="bg1">
                          <a:lumMod val="85000"/>
                        </a:schemeClr>
                      </a:solidFill>
                      <a:prstDash val="solid"/>
                    </a:lnT>
                    <a:lnB>
                      <a:noFill/>
                    </a:lnB>
                    <a:lnTlToBr>
                      <a:noFill/>
                    </a:lnTlToBr>
                    <a:lnBlToTr>
                      <a:noFill/>
                    </a:lnBlToTr>
                    <a:solidFill>
                      <a:schemeClr val="accent2"/>
                    </a:solidFill>
                  </a:tcPr>
                </a:tc>
              </a:tr>
              <a:tr h="274320">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PV panel 610W solar panel</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Half cell topcon</a:t>
                      </a: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1638</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piecess</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r>
              <a:tr h="274320">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DC combiner box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12 lines in and 12 lines out </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 8</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pieces</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r>
              <a:tr h="274320">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Solar panel rack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set</a:t>
                      </a: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r>
              <a:tr h="274320">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ON-grid string inverter 125KW</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8</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pieces</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endParaRPr lang="zh-CN" altLang="en-US"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r>
              <a:tr h="274320">
                <a:tc rowSpan="5">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125KW/261KWH energy storage system cabinet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w="12700">
                      <a:solidFill>
                        <a:schemeClr val="bg1">
                          <a:lumMod val="85000"/>
                        </a:schemeClr>
                      </a:solidFill>
                      <a:prstDash val="solid"/>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166.4V 314AH lithium battery moudle including BMS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5</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pieces</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r>
              <a:tr h="274320">
                <a:tc vMerge="1">
                  <a:tcPr>
                    <a:lnL w="12700">
                      <a:solidFill>
                        <a:schemeClr val="bg1">
                          <a:lumMod val="85000"/>
                        </a:schemeClr>
                      </a:solidFill>
                      <a:prstDash val="solid"/>
                    </a:lnL>
                    <a:lnR w="12700">
                      <a:solidFill>
                        <a:schemeClr val="bg1">
                          <a:lumMod val="85000"/>
                        </a:schemeClr>
                      </a:solidFill>
                      <a:prstDash val="solid"/>
                    </a:lnR>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High voltage control box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r>
              <a:tr h="274320">
                <a:tc vMerge="1">
                  <a:tcPr>
                    <a:lnL w="12700">
                      <a:solidFill>
                        <a:schemeClr val="bg1">
                          <a:lumMod val="85000"/>
                        </a:schemeClr>
                      </a:solidFill>
                      <a:prstDash val="solid"/>
                    </a:lnL>
                    <a:lnR w="12700">
                      <a:solidFill>
                        <a:schemeClr val="bg1">
                          <a:lumMod val="85000"/>
                        </a:schemeClr>
                      </a:solidFill>
                      <a:prstDash val="solid"/>
                    </a:lnR>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Liquid cooling machine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c>
                  <a:txBody>
                    <a:bodyPr/>
                    <a:p>
                      <a:pPr algn="ctr">
                        <a:buNone/>
                      </a:pP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noFill/>
                  </a:tcPr>
                </a:tc>
              </a:tr>
              <a:tr h="274320">
                <a:tc vMerge="1">
                  <a:tcPr>
                    <a:lnL w="12700">
                      <a:solidFill>
                        <a:schemeClr val="bg1">
                          <a:lumMod val="85000"/>
                        </a:schemeClr>
                      </a:solidFill>
                      <a:prstDash val="solid"/>
                    </a:lnL>
                    <a:lnR w="12700">
                      <a:solidFill>
                        <a:schemeClr val="bg1">
                          <a:lumMod val="85000"/>
                        </a:schemeClr>
                      </a:solidFill>
                      <a:prstDash val="solid"/>
                    </a:lnR>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125KW PCS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piece</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c>
                  <a:txBody>
                    <a:bodyPr/>
                    <a:p>
                      <a:pPr algn="ctr">
                        <a:buNone/>
                      </a:pP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a:noFill/>
                    </a:lnB>
                    <a:lnTlToBr>
                      <a:noFill/>
                    </a:lnTlToBr>
                    <a:lnBlToTr>
                      <a:noFill/>
                    </a:lnBlToTr>
                    <a:solidFill>
                      <a:schemeClr val="accent2">
                        <a:lumMod val="20000"/>
                        <a:lumOff val="80000"/>
                      </a:schemeClr>
                    </a:solidFill>
                  </a:tcPr>
                </a:tc>
              </a:tr>
              <a:tr h="314325">
                <a:tc vMerge="1">
                  <a:tcPr>
                    <a:lnL w="12700">
                      <a:solidFill>
                        <a:schemeClr val="bg1">
                          <a:lumMod val="85000"/>
                        </a:schemeClr>
                      </a:solidFill>
                      <a:prstDash val="solid"/>
                    </a:lnL>
                    <a:lnR w="12700">
                      <a:solidFill>
                        <a:schemeClr val="bg1">
                          <a:lumMod val="85000"/>
                        </a:schemeClr>
                      </a:solidFill>
                      <a:prstDash val="solid"/>
                    </a:lnR>
                    <a:lnB w="12700">
                      <a:solidFill>
                        <a:schemeClr val="bg1">
                          <a:lumMod val="85000"/>
                        </a:schemeClr>
                      </a:solidFill>
                      <a:prstDash val="solid"/>
                    </a:lnB>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Fire protection system </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w="12700">
                      <a:solidFill>
                        <a:schemeClr val="bg1">
                          <a:lumMod val="85000"/>
                        </a:schemeClr>
                      </a:solidFill>
                      <a:prstDash val="solid"/>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1</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w="12700">
                      <a:solidFill>
                        <a:schemeClr val="bg1">
                          <a:lumMod val="85000"/>
                        </a:schemeClr>
                      </a:solidFill>
                      <a:prstDash val="solid"/>
                    </a:lnB>
                    <a:lnTlToBr>
                      <a:noFill/>
                    </a:lnTlToBr>
                    <a:lnBlToTr>
                      <a:noFill/>
                    </a:lnBlToTr>
                    <a:noFill/>
                  </a:tcPr>
                </a:tc>
                <a:tc>
                  <a:txBody>
                    <a:bodyPr/>
                    <a:p>
                      <a:pPr algn="ctr">
                        <a:buNone/>
                      </a:pPr>
                      <a:r>
                        <a:rPr lang="en-US" altLang="zh-CN" sz="1200">
                          <a:solidFill>
                            <a:schemeClr val="tx1">
                              <a:lumMod val="65000"/>
                              <a:lumOff val="35000"/>
                            </a:schemeClr>
                          </a:solidFill>
                          <a:latin typeface="WPS灵秀黑" charset="-122"/>
                          <a:ea typeface="WPS灵秀黑" charset="-122"/>
                          <a:sym typeface="WPS灵秀黑" charset="-122"/>
                        </a:rPr>
                        <a:t>set</a:t>
                      </a:r>
                      <a:endParaRPr lang="en-US" altLang="zh-CN" sz="1200">
                        <a:solidFill>
                          <a:schemeClr val="tx1">
                            <a:lumMod val="65000"/>
                            <a:lumOff val="35000"/>
                          </a:schemeClr>
                        </a:solidFill>
                        <a:latin typeface="WPS灵秀黑" charset="-122"/>
                        <a:ea typeface="WPS灵秀黑" charset="-122"/>
                        <a:sym typeface="WPS灵秀黑" charset="-122"/>
                      </a:endParaRPr>
                    </a:p>
                  </a:txBody>
                  <a:tcPr anchor="ctr" anchorCtr="0">
                    <a:lnL w="12700">
                      <a:solidFill>
                        <a:schemeClr val="bg1">
                          <a:lumMod val="85000"/>
                        </a:schemeClr>
                      </a:solidFill>
                      <a:prstDash val="solid"/>
                    </a:lnL>
                    <a:lnR w="12700">
                      <a:solidFill>
                        <a:schemeClr val="bg1">
                          <a:lumMod val="85000"/>
                        </a:schemeClr>
                      </a:solidFill>
                      <a:prstDash val="solid"/>
                    </a:lnR>
                    <a:lnT>
                      <a:noFill/>
                    </a:lnT>
                    <a:lnB w="12700">
                      <a:solidFill>
                        <a:schemeClr val="bg1">
                          <a:lumMod val="85000"/>
                        </a:schemeClr>
                      </a:solidFill>
                      <a:prstDash val="solid"/>
                    </a:lnB>
                    <a:lnTlToBr>
                      <a:noFill/>
                    </a:lnTlToBr>
                    <a:lnBlToTr>
                      <a:noFill/>
                    </a:lnBlToTr>
                    <a:noFill/>
                  </a:tcPr>
                </a:tc>
                <a:tc>
                  <a:txBody>
                    <a:bodyPr/>
                    <a:p>
                      <a:pPr algn="ctr">
                        <a:buNone/>
                      </a:pPr>
                      <a:endParaRPr lang="en-US" altLang="zh-CN" sz="12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85000"/>
                        </a:schemeClr>
                      </a:solidFill>
                      <a:prstDash val="solid"/>
                    </a:lnL>
                    <a:lnR w="12700">
                      <a:solidFill>
                        <a:schemeClr val="bg1">
                          <a:lumMod val="85000"/>
                        </a:schemeClr>
                      </a:solidFill>
                      <a:prstDash val="solid"/>
                    </a:lnR>
                    <a:lnT>
                      <a:noFill/>
                    </a:lnT>
                    <a:lnB w="12700">
                      <a:solidFill>
                        <a:schemeClr val="bg1">
                          <a:lumMod val="85000"/>
                        </a:schemeClr>
                      </a:solidFill>
                      <a:prstDash val="solid"/>
                    </a:lnB>
                    <a:lnTlToBr>
                      <a:noFill/>
                    </a:lnTlToBr>
                    <a:lnBlToTr>
                      <a:noFill/>
                    </a:lnBlToTr>
                    <a:noFill/>
                  </a:tcPr>
                </a:tc>
              </a:tr>
            </a:tbl>
          </a:graphicData>
        </a:graphic>
      </p:graphicFrame>
      <p:sp>
        <p:nvSpPr>
          <p:cNvPr id="176" name="path 176"/>
          <p:cNvSpPr/>
          <p:nvPr/>
        </p:nvSpPr>
        <p:spPr>
          <a:xfrm>
            <a:off x="10620150" y="5344569"/>
            <a:ext cx="146500" cy="93160"/>
          </a:xfrm>
          <a:custGeom>
            <a:avLst/>
            <a:gdLst/>
            <a:ahLst/>
            <a:cxnLst/>
            <a:rect l="0" t="0" r="0" b="0"/>
            <a:pathLst>
              <a:path w="230" h="146">
                <a:moveTo>
                  <a:pt x="3" y="143"/>
                </a:moveTo>
                <a:lnTo>
                  <a:pt x="227" y="143"/>
                </a:lnTo>
                <a:lnTo>
                  <a:pt x="227" y="3"/>
                </a:lnTo>
                <a:lnTo>
                  <a:pt x="3" y="3"/>
                </a:lnTo>
                <a:lnTo>
                  <a:pt x="3" y="143"/>
                </a:lnTo>
                <a:close/>
              </a:path>
            </a:pathLst>
          </a:custGeom>
          <a:noFill/>
          <a:ln w="4260" cap="flat">
            <a:solidFill>
              <a:srgbClr val="FFFFFF"/>
            </a:solidFill>
            <a:prstDash val="solid"/>
            <a:miter lim="1000000"/>
          </a:ln>
        </p:spPr>
        <p:txBody>
          <a:bodyPr rtlCol="0"/>
          <a:p>
            <a:pPr algn="ctr"/>
            <a:endParaRPr lang="zh-CN" altLang="en-US"/>
          </a:p>
        </p:txBody>
      </p:sp>
      <p:pic>
        <p:nvPicPr>
          <p:cNvPr id="11" name="图片 10" descr="ess-logo"/>
          <p:cNvPicPr>
            <a:picLocks noChangeAspect="1"/>
          </p:cNvPicPr>
          <p:nvPr/>
        </p:nvPicPr>
        <p:blipFill>
          <a:blip r:embed="rId3"/>
          <a:stretch>
            <a:fillRect/>
          </a:stretch>
        </p:blipFill>
        <p:spPr>
          <a:xfrm>
            <a:off x="9741535" y="217805"/>
            <a:ext cx="1813560" cy="716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0" name="textbox 40"/>
          <p:cNvSpPr/>
          <p:nvPr/>
        </p:nvSpPr>
        <p:spPr>
          <a:xfrm>
            <a:off x="3027468" y="4617364"/>
            <a:ext cx="2018664" cy="852169"/>
          </a:xfrm>
          <a:prstGeom prst="rect">
            <a:avLst/>
          </a:prstGeom>
          <a:noFill/>
          <a:ln w="0" cap="flat">
            <a:noFill/>
            <a:prstDash val="solid"/>
            <a:miter lim="0"/>
          </a:ln>
        </p:spPr>
        <p:txBody>
          <a:bodyPr vert="horz" wrap="square" lIns="0" tIns="0" rIns="0" bIns="0"/>
          <a:lstStyle/>
          <a:p>
            <a:pPr algn="l" rtl="0" eaLnBrk="0">
              <a:lnSpc>
                <a:spcPct val="66000"/>
              </a:lnSpc>
            </a:pPr>
            <a:endParaRPr sz="100" dirty="0">
              <a:latin typeface="Arial" panose="020B0604020202020204"/>
              <a:ea typeface="Arial" panose="020B0604020202020204"/>
              <a:cs typeface="Arial" panose="020B0604020202020204"/>
            </a:endParaRPr>
          </a:p>
          <a:p>
            <a:pPr marL="12700" algn="l" rtl="0" eaLnBrk="0">
              <a:lnSpc>
                <a:spcPct val="80000"/>
              </a:lnSpc>
            </a:pPr>
            <a:r>
              <a:rPr sz="4400" b="1" kern="0" spc="210" dirty="0">
                <a:solidFill>
                  <a:srgbClr val="FFFFFF">
                    <a:alpha val="100000"/>
                  </a:srgbClr>
                </a:solidFill>
                <a:latin typeface="Arial" panose="020B0604020202020204"/>
                <a:ea typeface="Arial" panose="020B0604020202020204"/>
                <a:cs typeface="Arial" panose="020B0604020202020204"/>
              </a:rPr>
              <a:t>300</a:t>
            </a:r>
            <a:r>
              <a:rPr sz="4500" b="1" kern="0" spc="210" baseline="28000" dirty="0">
                <a:solidFill>
                  <a:srgbClr val="FFFFFF">
                    <a:alpha val="100000"/>
                  </a:srgbClr>
                </a:solidFill>
                <a:latin typeface="Arial" panose="020B0604020202020204"/>
                <a:ea typeface="Arial" panose="020B0604020202020204"/>
                <a:cs typeface="Arial" panose="020B0604020202020204"/>
              </a:rPr>
              <a:t>+</a:t>
            </a:r>
            <a:endParaRPr sz="4500" baseline="28000" dirty="0">
              <a:latin typeface="Arial" panose="020B0604020202020204"/>
              <a:ea typeface="Arial" panose="020B0604020202020204"/>
              <a:cs typeface="Arial" panose="020B0604020202020204"/>
            </a:endParaRPr>
          </a:p>
          <a:p>
            <a:pPr marL="22225" algn="l" rtl="0" eaLnBrk="0">
              <a:lnSpc>
                <a:spcPts val="2260"/>
              </a:lnSpc>
              <a:spcBef>
                <a:spcPts val="45"/>
              </a:spcBef>
            </a:pPr>
            <a:r>
              <a:rPr sz="1800" kern="0" spc="20" dirty="0">
                <a:solidFill>
                  <a:srgbClr val="FFFFFF">
                    <a:alpha val="100000"/>
                  </a:srgbClr>
                </a:solidFill>
                <a:latin typeface="Arial" panose="020B0604020202020204"/>
                <a:ea typeface="Arial" panose="020B0604020202020204"/>
                <a:cs typeface="Arial" panose="020B0604020202020204"/>
              </a:rPr>
              <a:t>Projects com</a:t>
            </a:r>
            <a:r>
              <a:rPr sz="1800" kern="0" spc="10" dirty="0">
                <a:solidFill>
                  <a:srgbClr val="FFFFFF">
                    <a:alpha val="100000"/>
                  </a:srgbClr>
                </a:solidFill>
                <a:latin typeface="Arial" panose="020B0604020202020204"/>
                <a:ea typeface="Arial" panose="020B0604020202020204"/>
                <a:cs typeface="Arial" panose="020B0604020202020204"/>
              </a:rPr>
              <a:t>pleted</a:t>
            </a:r>
            <a:endParaRPr sz="1800" dirty="0">
              <a:latin typeface="Arial" panose="020B0604020202020204"/>
              <a:ea typeface="Arial" panose="020B0604020202020204"/>
              <a:cs typeface="Arial" panose="020B0604020202020204"/>
            </a:endParaRPr>
          </a:p>
        </p:txBody>
      </p:sp>
      <p:sp>
        <p:nvSpPr>
          <p:cNvPr id="42" name="textbox 42"/>
          <p:cNvSpPr/>
          <p:nvPr/>
        </p:nvSpPr>
        <p:spPr>
          <a:xfrm>
            <a:off x="7435799" y="4617364"/>
            <a:ext cx="1670685" cy="852169"/>
          </a:xfrm>
          <a:prstGeom prst="rect">
            <a:avLst/>
          </a:prstGeom>
          <a:noFill/>
          <a:ln w="0" cap="flat">
            <a:noFill/>
            <a:prstDash val="solid"/>
            <a:miter lim="0"/>
          </a:ln>
        </p:spPr>
        <p:txBody>
          <a:bodyPr vert="horz" wrap="square" lIns="0" tIns="0" rIns="0" bIns="0"/>
          <a:lstStyle/>
          <a:p>
            <a:pPr algn="l" rtl="0" eaLnBrk="0">
              <a:lnSpc>
                <a:spcPct val="104000"/>
              </a:lnSpc>
            </a:pPr>
            <a:endParaRPr sz="100" dirty="0">
              <a:latin typeface="Arial" panose="020B0604020202020204"/>
              <a:ea typeface="Arial" panose="020B0604020202020204"/>
              <a:cs typeface="Arial" panose="020B0604020202020204"/>
            </a:endParaRPr>
          </a:p>
          <a:p>
            <a:pPr algn="r" rtl="0" eaLnBrk="0">
              <a:lnSpc>
                <a:spcPct val="80000"/>
              </a:lnSpc>
            </a:pPr>
            <a:r>
              <a:rPr sz="4400" b="1" kern="0" spc="-50" dirty="0">
                <a:solidFill>
                  <a:srgbClr val="FFFFFF">
                    <a:alpha val="100000"/>
                  </a:srgbClr>
                </a:solidFill>
                <a:latin typeface="Arial" panose="020B0604020202020204"/>
                <a:ea typeface="Arial" panose="020B0604020202020204"/>
                <a:cs typeface="Arial" panose="020B0604020202020204"/>
              </a:rPr>
              <a:t>18</a:t>
            </a:r>
            <a:r>
              <a:rPr sz="4500" b="1" kern="0" spc="-50" baseline="24000" dirty="0">
                <a:solidFill>
                  <a:srgbClr val="FFFFFF">
                    <a:alpha val="100000"/>
                  </a:srgbClr>
                </a:solidFill>
                <a:latin typeface="Arial" panose="020B0604020202020204"/>
                <a:ea typeface="Arial" panose="020B0604020202020204"/>
                <a:cs typeface="Arial" panose="020B0604020202020204"/>
              </a:rPr>
              <a:t>+</a:t>
            </a:r>
            <a:r>
              <a:rPr sz="2000" b="1" kern="0" spc="-50" dirty="0">
                <a:solidFill>
                  <a:srgbClr val="FFFFFF">
                    <a:alpha val="100000"/>
                  </a:srgbClr>
                </a:solidFill>
                <a:latin typeface="Arial" panose="020B0604020202020204"/>
                <a:ea typeface="Arial" panose="020B0604020202020204"/>
                <a:cs typeface="Arial" panose="020B0604020202020204"/>
              </a:rPr>
              <a:t>million</a:t>
            </a:r>
            <a:endParaRPr sz="2000" dirty="0">
              <a:latin typeface="Arial" panose="020B0604020202020204"/>
              <a:ea typeface="Arial" panose="020B0604020202020204"/>
              <a:cs typeface="Arial" panose="020B0604020202020204"/>
            </a:endParaRPr>
          </a:p>
          <a:p>
            <a:pPr marL="12700" algn="l" rtl="0" eaLnBrk="0">
              <a:lnSpc>
                <a:spcPts val="2260"/>
              </a:lnSpc>
            </a:pPr>
            <a:r>
              <a:rPr sz="1800" kern="0" spc="10" dirty="0">
                <a:solidFill>
                  <a:srgbClr val="FFFFFF">
                    <a:alpha val="100000"/>
                  </a:srgbClr>
                </a:solidFill>
                <a:latin typeface="Arial" panose="020B0604020202020204"/>
                <a:ea typeface="Arial" panose="020B0604020202020204"/>
                <a:cs typeface="Arial" panose="020B0604020202020204"/>
              </a:rPr>
              <a:t>Cells analyzed</a:t>
            </a:r>
            <a:endParaRPr sz="1800" dirty="0">
              <a:latin typeface="Arial" panose="020B0604020202020204"/>
              <a:ea typeface="Arial" panose="020B0604020202020204"/>
              <a:cs typeface="Arial" panose="020B0604020202020204"/>
            </a:endParaRPr>
          </a:p>
        </p:txBody>
      </p:sp>
      <p:sp>
        <p:nvSpPr>
          <p:cNvPr id="44" name="textbox 44"/>
          <p:cNvSpPr/>
          <p:nvPr/>
        </p:nvSpPr>
        <p:spPr>
          <a:xfrm>
            <a:off x="5400218" y="4621837"/>
            <a:ext cx="1520189" cy="848994"/>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algn="r" rtl="0" eaLnBrk="0">
              <a:lnSpc>
                <a:spcPct val="79000"/>
              </a:lnSpc>
            </a:pPr>
            <a:r>
              <a:rPr sz="4400" b="1" kern="0" spc="30" dirty="0">
                <a:solidFill>
                  <a:srgbClr val="FFFFFF">
                    <a:alpha val="100000"/>
                  </a:srgbClr>
                </a:solidFill>
                <a:latin typeface="Arial" panose="020B0604020202020204"/>
                <a:ea typeface="Arial" panose="020B0604020202020204"/>
                <a:cs typeface="Arial" panose="020B0604020202020204"/>
              </a:rPr>
              <a:t>15</a:t>
            </a:r>
            <a:r>
              <a:rPr sz="4500" b="1" kern="0" spc="30" baseline="27000" dirty="0">
                <a:solidFill>
                  <a:srgbClr val="FFFFFF">
                    <a:alpha val="100000"/>
                  </a:srgbClr>
                </a:solidFill>
                <a:latin typeface="Arial" panose="020B0604020202020204"/>
                <a:ea typeface="Arial" panose="020B0604020202020204"/>
                <a:cs typeface="Arial" panose="020B0604020202020204"/>
              </a:rPr>
              <a:t>+</a:t>
            </a:r>
            <a:r>
              <a:rPr sz="2000" b="1" kern="0" spc="0" dirty="0">
                <a:solidFill>
                  <a:srgbClr val="FFFFFF">
                    <a:alpha val="100000"/>
                  </a:srgbClr>
                </a:solidFill>
                <a:latin typeface="Arial" panose="020B0604020202020204"/>
                <a:ea typeface="Arial" panose="020B0604020202020204"/>
                <a:cs typeface="Arial" panose="020B0604020202020204"/>
              </a:rPr>
              <a:t>GWh</a:t>
            </a:r>
            <a:endParaRPr sz="2000" dirty="0">
              <a:latin typeface="Arial" panose="020B0604020202020204"/>
              <a:ea typeface="Arial" panose="020B0604020202020204"/>
              <a:cs typeface="Arial" panose="020B0604020202020204"/>
            </a:endParaRPr>
          </a:p>
          <a:p>
            <a:pPr marL="12700" algn="l" rtl="0" eaLnBrk="0">
              <a:lnSpc>
                <a:spcPct val="83000"/>
              </a:lnSpc>
              <a:spcBef>
                <a:spcPts val="525"/>
              </a:spcBef>
            </a:pPr>
            <a:r>
              <a:rPr sz="1800" kern="0" spc="10" dirty="0">
                <a:solidFill>
                  <a:srgbClr val="FFFFFF">
                    <a:alpha val="100000"/>
                  </a:srgbClr>
                </a:solidFill>
                <a:latin typeface="Arial" panose="020B0604020202020204"/>
                <a:ea typeface="Arial" panose="020B0604020202020204"/>
                <a:cs typeface="Arial" panose="020B0604020202020204"/>
              </a:rPr>
              <a:t>Deployed</a:t>
            </a:r>
            <a:endParaRPr sz="1800" dirty="0">
              <a:latin typeface="Arial" panose="020B0604020202020204"/>
              <a:ea typeface="Arial" panose="020B0604020202020204"/>
              <a:cs typeface="Arial" panose="020B0604020202020204"/>
            </a:endParaRPr>
          </a:p>
        </p:txBody>
      </p:sp>
      <p:sp>
        <p:nvSpPr>
          <p:cNvPr id="48" name="textbox 48"/>
          <p:cNvSpPr/>
          <p:nvPr/>
        </p:nvSpPr>
        <p:spPr>
          <a:xfrm>
            <a:off x="9774479" y="4617364"/>
            <a:ext cx="1407160" cy="852169"/>
          </a:xfrm>
          <a:prstGeom prst="rect">
            <a:avLst/>
          </a:prstGeom>
          <a:noFill/>
          <a:ln w="0" cap="flat">
            <a:noFill/>
            <a:prstDash val="solid"/>
            <a:miter lim="0"/>
          </a:ln>
        </p:spPr>
        <p:txBody>
          <a:bodyPr vert="horz" wrap="square" lIns="0" tIns="0" rIns="0" bIns="0"/>
          <a:lstStyle/>
          <a:p>
            <a:pPr algn="l" rtl="0" eaLnBrk="0">
              <a:lnSpc>
                <a:spcPct val="66000"/>
              </a:lnSpc>
            </a:pPr>
            <a:endParaRPr sz="100" dirty="0">
              <a:latin typeface="Arial" panose="020B0604020202020204"/>
              <a:ea typeface="Arial" panose="020B0604020202020204"/>
              <a:cs typeface="Arial" panose="020B0604020202020204"/>
            </a:endParaRPr>
          </a:p>
          <a:p>
            <a:pPr marL="29845" algn="l" rtl="0" eaLnBrk="0">
              <a:lnSpc>
                <a:spcPct val="80000"/>
              </a:lnSpc>
            </a:pPr>
            <a:r>
              <a:rPr sz="4400" b="1" kern="0" spc="-20" dirty="0">
                <a:solidFill>
                  <a:srgbClr val="FFFFFF">
                    <a:alpha val="100000"/>
                  </a:srgbClr>
                </a:solidFill>
                <a:latin typeface="Arial" panose="020B0604020202020204"/>
                <a:ea typeface="Arial" panose="020B0604020202020204"/>
                <a:cs typeface="Arial" panose="020B0604020202020204"/>
              </a:rPr>
              <a:t>0</a:t>
            </a:r>
            <a:endParaRPr sz="4400" dirty="0">
              <a:latin typeface="Arial" panose="020B0604020202020204"/>
              <a:ea typeface="Arial" panose="020B0604020202020204"/>
              <a:cs typeface="Arial" panose="020B0604020202020204"/>
            </a:endParaRPr>
          </a:p>
          <a:p>
            <a:pPr marL="12700" algn="l" rtl="0" eaLnBrk="0">
              <a:lnSpc>
                <a:spcPts val="2260"/>
              </a:lnSpc>
              <a:spcBef>
                <a:spcPts val="45"/>
              </a:spcBef>
            </a:pPr>
            <a:r>
              <a:rPr sz="1800" kern="0" spc="0" dirty="0">
                <a:solidFill>
                  <a:srgbClr val="FFFFFF">
                    <a:alpha val="100000"/>
                  </a:srgbClr>
                </a:solidFill>
                <a:latin typeface="Arial" panose="020B0604020202020204"/>
                <a:ea typeface="Arial" panose="020B0604020202020204"/>
                <a:cs typeface="Arial" panose="020B0604020202020204"/>
              </a:rPr>
              <a:t>Safety</a:t>
            </a:r>
            <a:r>
              <a:rPr sz="1800" kern="0" spc="160" dirty="0">
                <a:solidFill>
                  <a:srgbClr val="FFFFFF">
                    <a:alpha val="100000"/>
                  </a:srgbClr>
                </a:solidFill>
                <a:latin typeface="Arial" panose="020B0604020202020204"/>
                <a:ea typeface="Arial" panose="020B0604020202020204"/>
                <a:cs typeface="Arial" panose="020B0604020202020204"/>
              </a:rPr>
              <a:t> </a:t>
            </a:r>
            <a:r>
              <a:rPr sz="1800" kern="0" spc="0" dirty="0">
                <a:solidFill>
                  <a:srgbClr val="FFFFFF">
                    <a:alpha val="100000"/>
                  </a:srgbClr>
                </a:solidFill>
                <a:latin typeface="Arial" panose="020B0604020202020204"/>
                <a:ea typeface="Arial" panose="020B0604020202020204"/>
                <a:cs typeface="Arial" panose="020B0604020202020204"/>
              </a:rPr>
              <a:t>issues</a:t>
            </a:r>
            <a:endParaRPr sz="1800" dirty="0">
              <a:latin typeface="Arial" panose="020B0604020202020204"/>
              <a:ea typeface="Arial" panose="020B0604020202020204"/>
              <a:cs typeface="Arial" panose="020B0604020202020204"/>
            </a:endParaRPr>
          </a:p>
        </p:txBody>
      </p:sp>
      <p:sp>
        <p:nvSpPr>
          <p:cNvPr id="58" name="textbox 58"/>
          <p:cNvSpPr/>
          <p:nvPr/>
        </p:nvSpPr>
        <p:spPr>
          <a:xfrm>
            <a:off x="11948998" y="6598094"/>
            <a:ext cx="109220" cy="170814"/>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79000"/>
              </a:lnSpc>
            </a:pPr>
            <a:r>
              <a:rPr sz="1200" kern="0" spc="-10" dirty="0">
                <a:solidFill>
                  <a:srgbClr val="FFFFFF">
                    <a:alpha val="100000"/>
                  </a:srgbClr>
                </a:solidFill>
                <a:latin typeface="Arial" panose="020B0604020202020204"/>
                <a:ea typeface="Arial" panose="020B0604020202020204"/>
                <a:cs typeface="Arial" panose="020B0604020202020204"/>
              </a:rPr>
              <a:t>3</a:t>
            </a:r>
            <a:endParaRPr sz="1200" dirty="0">
              <a:latin typeface="Arial" panose="020B0604020202020204"/>
              <a:ea typeface="Arial" panose="020B0604020202020204"/>
              <a:cs typeface="Arial" panose="020B0604020202020204"/>
            </a:endParaRPr>
          </a:p>
        </p:txBody>
      </p:sp>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01 Degradation Table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graphicFrame>
        <p:nvGraphicFramePr>
          <p:cNvPr id="110" name="table 110"/>
          <p:cNvGraphicFramePr>
            <a:graphicFrameLocks noGrp="1"/>
          </p:cNvGraphicFramePr>
          <p:nvPr>
            <p:custDataLst>
              <p:tags r:id="rId2"/>
            </p:custDataLst>
          </p:nvPr>
        </p:nvGraphicFramePr>
        <p:xfrm>
          <a:off x="429260" y="1328420"/>
          <a:ext cx="11333480" cy="4220210"/>
        </p:xfrm>
        <a:graphic>
          <a:graphicData uri="http://schemas.openxmlformats.org/drawingml/2006/table">
            <a:tbl>
              <a:tblPr firstRow="1" bandRow="1">
                <a:tableStyleId>{6FA584BC-1467-44AD-AFA2-110059502D71}</a:tableStyleId>
              </a:tblPr>
              <a:tblGrid>
                <a:gridCol w="2110105"/>
                <a:gridCol w="2367915"/>
                <a:gridCol w="2460625"/>
                <a:gridCol w="2219325"/>
                <a:gridCol w="2175510"/>
              </a:tblGrid>
              <a:tr h="705485">
                <a:tc gridSpan="5">
                  <a:txBody>
                    <a:bodyPr/>
                    <a:p>
                      <a:pPr algn="l" rtl="0" eaLnBrk="0">
                        <a:lnSpc>
                          <a:spcPct val="107000"/>
                        </a:lnSpc>
                      </a:pPr>
                      <a:endParaRPr sz="500" dirty="0"/>
                    </a:p>
                    <a:p>
                      <a:pPr marL="159385" algn="ctr" rtl="0" eaLnBrk="0">
                        <a:lnSpc>
                          <a:spcPct val="87000"/>
                        </a:lnSpc>
                      </a:pPr>
                      <a:r>
                        <a:rPr sz="1500" kern="0" spc="40" dirty="0"/>
                        <a:t>BATTERY SIZING</a:t>
                      </a:r>
                      <a:r>
                        <a:rPr sz="1500" kern="0" spc="170" dirty="0"/>
                        <a:t> </a:t>
                      </a:r>
                      <a:r>
                        <a:rPr sz="1500" kern="0" spc="30" dirty="0"/>
                        <a:t>CALCULATION AND</a:t>
                      </a:r>
                      <a:r>
                        <a:rPr sz="1500" kern="0" spc="150" dirty="0"/>
                        <a:t> </a:t>
                      </a:r>
                      <a:r>
                        <a:rPr sz="1500" kern="0" spc="30" dirty="0"/>
                        <a:t>CAPACITY</a:t>
                      </a:r>
                      <a:r>
                        <a:rPr sz="1500" kern="0" spc="250" dirty="0"/>
                        <a:t> </a:t>
                      </a:r>
                      <a:r>
                        <a:rPr sz="1500" kern="0" spc="30" dirty="0"/>
                        <a:t>PROFILE</a:t>
                      </a:r>
                      <a:r>
                        <a:rPr sz="1500" kern="0" spc="190" dirty="0"/>
                        <a:t> </a:t>
                      </a:r>
                      <a:r>
                        <a:rPr sz="1500" kern="0" spc="30" dirty="0"/>
                        <a:t>FOR</a:t>
                      </a:r>
                      <a:r>
                        <a:rPr lang="en-US" sz="1500" kern="0" spc="30" dirty="0"/>
                        <a:t> </a:t>
                      </a:r>
                      <a:r>
                        <a:rPr sz="1500" kern="0" spc="130" dirty="0"/>
                        <a:t>10</a:t>
                      </a:r>
                      <a:r>
                        <a:rPr sz="1500" kern="0" spc="0" dirty="0"/>
                        <a:t>YEARS</a:t>
                      </a:r>
                      <a:endParaRPr sz="1500" dirty="0"/>
                    </a:p>
                    <a:p>
                      <a:pPr marL="1551305" algn="ctr" rtl="0" eaLnBrk="0">
                        <a:lnSpc>
                          <a:spcPct val="99000"/>
                        </a:lnSpc>
                        <a:spcBef>
                          <a:spcPts val="235"/>
                        </a:spcBef>
                      </a:pPr>
                      <a:r>
                        <a:rPr sz="1500" kern="0" spc="30" dirty="0"/>
                        <a:t>(</a:t>
                      </a:r>
                      <a:r>
                        <a:rPr sz="1500" kern="0" spc="0" dirty="0"/>
                        <a:t>FOR</a:t>
                      </a:r>
                      <a:r>
                        <a:rPr sz="1500" kern="0" spc="220" dirty="0"/>
                        <a:t> </a:t>
                      </a:r>
                      <a:r>
                        <a:rPr sz="1500" kern="0" spc="30" dirty="0"/>
                        <a:t>1</a:t>
                      </a:r>
                      <a:r>
                        <a:rPr sz="1500" kern="0" spc="200" dirty="0"/>
                        <a:t> </a:t>
                      </a:r>
                      <a:r>
                        <a:rPr sz="1500" kern="0" spc="0" dirty="0"/>
                        <a:t>MW</a:t>
                      </a:r>
                      <a:r>
                        <a:rPr sz="1500" kern="0" spc="30" dirty="0"/>
                        <a:t> /</a:t>
                      </a:r>
                      <a:r>
                        <a:rPr sz="1500" kern="0" spc="170" dirty="0"/>
                        <a:t> </a:t>
                      </a:r>
                      <a:r>
                        <a:rPr lang="en-US" sz="1500" kern="0" spc="30" dirty="0"/>
                        <a:t>2.08</a:t>
                      </a:r>
                      <a:r>
                        <a:rPr sz="1500" kern="0" spc="0" dirty="0"/>
                        <a:t>MWh</a:t>
                      </a:r>
                      <a:r>
                        <a:rPr sz="1500" kern="0" spc="230" dirty="0"/>
                        <a:t> </a:t>
                      </a:r>
                      <a:r>
                        <a:rPr sz="1500" kern="0" spc="0" dirty="0"/>
                        <a:t>BESS</a:t>
                      </a:r>
                      <a:r>
                        <a:rPr sz="1500" kern="0" spc="30" dirty="0"/>
                        <a:t>)</a:t>
                      </a:r>
                      <a:endParaRPr sz="1500" kern="0" spc="30" dirty="0"/>
                    </a:p>
                  </a:txBody>
                  <a:tcPr marL="0" marR="0" marT="71755" marB="0" vert="horz">
                    <a:lnL>
                      <a:noFill/>
                    </a:lnL>
                    <a:lnR>
                      <a:noFill/>
                    </a:lnR>
                    <a:lnT>
                      <a:noFill/>
                    </a:lnT>
                    <a:lnB>
                      <a:noFill/>
                    </a:lnB>
                    <a:lnTlToBr>
                      <a:noFill/>
                    </a:lnTlToBr>
                    <a:lnBlToTr>
                      <a:noFill/>
                    </a:lnBlToTr>
                    <a:solidFill>
                      <a:schemeClr val="accent2"/>
                    </a:solidFill>
                  </a:tcPr>
                </a:tc>
                <a:tc hMerge="1">
                  <a:tcPr marL="0" marR="0" marT="0" marB="0" vert="horz">
                    <a:lnT>
                      <a:noFill/>
                    </a:lnT>
                    <a:lnB>
                      <a:noFill/>
                    </a:lnB>
                  </a:tcPr>
                </a:tc>
                <a:tc hMerge="1">
                  <a:tcPr marL="0" marR="0" marT="0" marB="0" vert="horz">
                    <a:lnT>
                      <a:noFill/>
                    </a:lnT>
                    <a:lnB>
                      <a:noFill/>
                    </a:lnB>
                  </a:tcPr>
                </a:tc>
                <a:tc hMerge="1">
                  <a:tcPr marL="0" marR="0" marT="0" marB="0" vert="horz">
                    <a:lnT>
                      <a:noFill/>
                    </a:lnT>
                    <a:lnB>
                      <a:noFill/>
                    </a:lnB>
                  </a:tcPr>
                </a:tc>
                <a:tc hMerge="1">
                  <a:tcPr marL="0" marR="0" marT="0" marB="0" vert="horz">
                    <a:lnR>
                      <a:noFill/>
                    </a:lnR>
                    <a:lnT>
                      <a:noFill/>
                    </a:lnT>
                    <a:lnB>
                      <a:noFill/>
                    </a:lnB>
                  </a:tcPr>
                </a:tc>
              </a:tr>
              <a:tr h="674370">
                <a:tc>
                  <a:txBody>
                    <a:bodyPr/>
                    <a:p>
                      <a:pPr algn="ctr" rtl="0" eaLnBrk="0">
                        <a:lnSpc>
                          <a:spcPct val="110000"/>
                        </a:lnSpc>
                      </a:pPr>
                      <a:endParaRPr sz="1000" dirty="0">
                        <a:solidFill>
                          <a:schemeClr val="tx1">
                            <a:lumMod val="65000"/>
                            <a:lumOff val="35000"/>
                          </a:schemeClr>
                        </a:solidFill>
                        <a:latin typeface="WPS灵秀黑" charset="-122"/>
                        <a:ea typeface="WPS灵秀黑" charset="-122"/>
                        <a:sym typeface="WPS灵秀黑" charset="-122"/>
                      </a:endParaRPr>
                    </a:p>
                    <a:p>
                      <a:pPr algn="ctr" rtl="0" eaLnBrk="0">
                        <a:lnSpc>
                          <a:spcPct val="110000"/>
                        </a:lnSpc>
                      </a:pPr>
                      <a:endParaRPr sz="1000" dirty="0">
                        <a:solidFill>
                          <a:schemeClr val="tx1">
                            <a:lumMod val="65000"/>
                            <a:lumOff val="35000"/>
                          </a:schemeClr>
                        </a:solidFill>
                        <a:latin typeface="WPS灵秀黑" charset="-122"/>
                        <a:ea typeface="WPS灵秀黑" charset="-122"/>
                        <a:sym typeface="WPS灵秀黑" charset="-122"/>
                      </a:endParaRPr>
                    </a:p>
                    <a:p>
                      <a:pPr algn="ctr" rtl="0" eaLnBrk="0">
                        <a:lnSpc>
                          <a:spcPct val="111000"/>
                        </a:lnSpc>
                      </a:pPr>
                      <a:endParaRPr sz="1000" dirty="0">
                        <a:solidFill>
                          <a:schemeClr val="tx1">
                            <a:lumMod val="65000"/>
                            <a:lumOff val="35000"/>
                          </a:schemeClr>
                        </a:solidFill>
                        <a:latin typeface="WPS灵秀黑" charset="-122"/>
                        <a:ea typeface="WPS灵秀黑" charset="-122"/>
                        <a:sym typeface="WPS灵秀黑" charset="-122"/>
                      </a:endParaRPr>
                    </a:p>
                    <a:p>
                      <a:pPr marL="384810" algn="ctr" rtl="0" eaLnBrk="0">
                        <a:lnSpc>
                          <a:spcPct val="86000"/>
                        </a:lnSpc>
                        <a:spcBef>
                          <a:spcPts val="5"/>
                        </a:spcBef>
                      </a:pPr>
                      <a:r>
                        <a:rPr sz="1500" kern="0" spc="10" dirty="0">
                          <a:solidFill>
                            <a:schemeClr val="tx1">
                              <a:lumMod val="65000"/>
                              <a:lumOff val="35000"/>
                            </a:schemeClr>
                          </a:solidFill>
                          <a:latin typeface="WPS灵秀黑" charset="-122"/>
                          <a:ea typeface="WPS灵秀黑" charset="-122"/>
                          <a:sym typeface="WPS灵秀黑" charset="-122"/>
                        </a:rPr>
                        <a:t>Year</a:t>
                      </a:r>
                      <a:endParaRPr sz="1500" kern="0" spc="10" dirty="0">
                        <a:solidFill>
                          <a:schemeClr val="tx1">
                            <a:lumMod val="65000"/>
                            <a:lumOff val="35000"/>
                          </a:schemeClr>
                        </a:solidFill>
                        <a:latin typeface="WPS灵秀黑" charset="-122"/>
                        <a:ea typeface="WPS灵秀黑" charset="-122"/>
                        <a:sym typeface="WPS灵秀黑" charset="-122"/>
                      </a:endParaRPr>
                    </a:p>
                  </a:txBody>
                  <a:tcPr marL="0" marR="0" marT="0" marB="0" vert="horz">
                    <a:lnL w="12700" cmpd="sng">
                      <a:solidFill>
                        <a:schemeClr val="bg1">
                          <a:lumMod val="65000"/>
                        </a:schemeClr>
                      </a:solidFill>
                      <a:prstDash val="solid"/>
                    </a:lnL>
                    <a:lnR>
                      <a:noFill/>
                    </a:lnR>
                    <a:lnT>
                      <a:noFill/>
                    </a:lnT>
                    <a:solidFill>
                      <a:schemeClr val="bg1">
                        <a:lumMod val="95000"/>
                      </a:schemeClr>
                    </a:solidFill>
                  </a:tcPr>
                </a:tc>
                <a:tc>
                  <a:txBody>
                    <a:bodyPr/>
                    <a:p>
                      <a:pPr algn="ctr" rtl="0" eaLnBrk="0">
                        <a:lnSpc>
                          <a:spcPct val="104000"/>
                        </a:lnSpc>
                      </a:pPr>
                      <a:endParaRPr sz="800" dirty="0">
                        <a:solidFill>
                          <a:schemeClr val="tx1">
                            <a:lumMod val="65000"/>
                            <a:lumOff val="35000"/>
                          </a:schemeClr>
                        </a:solidFill>
                        <a:latin typeface="WPS灵秀黑" charset="-122"/>
                        <a:ea typeface="WPS灵秀黑" charset="-122"/>
                        <a:sym typeface="WPS灵秀黑" charset="-122"/>
                      </a:endParaRPr>
                    </a:p>
                    <a:p>
                      <a:pPr marL="215265" algn="ctr" rtl="0" eaLnBrk="0">
                        <a:lnSpc>
                          <a:spcPct val="92000"/>
                        </a:lnSpc>
                        <a:spcBef>
                          <a:spcPts val="5"/>
                        </a:spcBef>
                      </a:pPr>
                      <a:r>
                        <a:rPr sz="1500" kern="0" spc="30" dirty="0">
                          <a:solidFill>
                            <a:schemeClr val="tx1">
                              <a:lumMod val="65000"/>
                              <a:lumOff val="35000"/>
                            </a:schemeClr>
                          </a:solidFill>
                          <a:latin typeface="WPS灵秀黑" charset="-122"/>
                          <a:ea typeface="WPS灵秀黑" charset="-122"/>
                          <a:sym typeface="WPS灵秀黑" charset="-122"/>
                        </a:rPr>
                        <a:t>Designed</a:t>
                      </a:r>
                      <a:endParaRPr sz="1500" dirty="0">
                        <a:solidFill>
                          <a:schemeClr val="tx1">
                            <a:lumMod val="65000"/>
                            <a:lumOff val="35000"/>
                          </a:schemeClr>
                        </a:solidFill>
                        <a:latin typeface="WPS灵秀黑" charset="-122"/>
                        <a:ea typeface="WPS灵秀黑" charset="-122"/>
                        <a:sym typeface="WPS灵秀黑" charset="-122"/>
                      </a:endParaRPr>
                    </a:p>
                    <a:p>
                      <a:pPr marL="395605" algn="ctr" rtl="0" eaLnBrk="0">
                        <a:lnSpc>
                          <a:spcPct val="87000"/>
                        </a:lnSpc>
                        <a:spcBef>
                          <a:spcPts val="295"/>
                        </a:spcBef>
                      </a:pPr>
                      <a:r>
                        <a:rPr sz="1500" kern="0" spc="20" dirty="0">
                          <a:solidFill>
                            <a:schemeClr val="tx1">
                              <a:lumMod val="65000"/>
                              <a:lumOff val="35000"/>
                            </a:schemeClr>
                          </a:solidFill>
                          <a:latin typeface="WPS灵秀黑" charset="-122"/>
                          <a:ea typeface="WPS灵秀黑" charset="-122"/>
                          <a:sym typeface="WPS灵秀黑" charset="-122"/>
                        </a:rPr>
                        <a:t>Gross</a:t>
                      </a:r>
                      <a:endParaRPr sz="1500" dirty="0">
                        <a:solidFill>
                          <a:schemeClr val="tx1">
                            <a:lumMod val="65000"/>
                            <a:lumOff val="35000"/>
                          </a:schemeClr>
                        </a:solidFill>
                        <a:latin typeface="WPS灵秀黑" charset="-122"/>
                        <a:ea typeface="WPS灵秀黑" charset="-122"/>
                        <a:sym typeface="WPS灵秀黑" charset="-122"/>
                      </a:endParaRPr>
                    </a:p>
                    <a:p>
                      <a:pPr marL="325120" algn="ctr" rtl="0" eaLnBrk="0">
                        <a:lnSpc>
                          <a:spcPct val="92000"/>
                        </a:lnSpc>
                        <a:spcBef>
                          <a:spcPts val="315"/>
                        </a:spcBef>
                      </a:pPr>
                      <a:r>
                        <a:rPr sz="1500" kern="0" spc="20" dirty="0">
                          <a:solidFill>
                            <a:schemeClr val="tx1">
                              <a:lumMod val="65000"/>
                              <a:lumOff val="35000"/>
                            </a:schemeClr>
                          </a:solidFill>
                          <a:latin typeface="WPS灵秀黑" charset="-122"/>
                          <a:ea typeface="WPS灵秀黑" charset="-122"/>
                          <a:sym typeface="WPS灵秀黑" charset="-122"/>
                        </a:rPr>
                        <a:t>Battery</a:t>
                      </a:r>
                      <a:endParaRPr sz="1500" dirty="0">
                        <a:solidFill>
                          <a:schemeClr val="tx1">
                            <a:lumMod val="65000"/>
                            <a:lumOff val="35000"/>
                          </a:schemeClr>
                        </a:solidFill>
                        <a:latin typeface="WPS灵秀黑" charset="-122"/>
                        <a:ea typeface="WPS灵秀黑" charset="-122"/>
                        <a:sym typeface="WPS灵秀黑" charset="-122"/>
                      </a:endParaRPr>
                    </a:p>
                    <a:p>
                      <a:pPr marL="251460" algn="ctr" rtl="0" eaLnBrk="0">
                        <a:lnSpc>
                          <a:spcPct val="92000"/>
                        </a:lnSpc>
                        <a:spcBef>
                          <a:spcPts val="300"/>
                        </a:spcBef>
                      </a:pPr>
                      <a:r>
                        <a:rPr sz="1500" kern="0" spc="30" dirty="0">
                          <a:solidFill>
                            <a:schemeClr val="tx1">
                              <a:lumMod val="65000"/>
                              <a:lumOff val="35000"/>
                            </a:schemeClr>
                          </a:solidFill>
                          <a:latin typeface="WPS灵秀黑" charset="-122"/>
                          <a:ea typeface="WPS灵秀黑" charset="-122"/>
                          <a:sym typeface="WPS灵秀黑" charset="-122"/>
                        </a:rPr>
                        <a:t>Capacity</a:t>
                      </a:r>
                      <a:endParaRPr sz="15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lnL>
                      <a:noFill/>
                    </a:lnL>
                    <a:lnR>
                      <a:noFill/>
                    </a:lnR>
                    <a:lnT>
                      <a:noFill/>
                    </a:lnT>
                    <a:solidFill>
                      <a:schemeClr val="bg1">
                        <a:lumMod val="95000"/>
                      </a:schemeClr>
                    </a:solidFill>
                  </a:tcPr>
                </a:tc>
                <a:tc>
                  <a:txBody>
                    <a:bodyPr/>
                    <a:p>
                      <a:pPr algn="ctr" rtl="0" eaLnBrk="0">
                        <a:lnSpc>
                          <a:spcPct val="164000"/>
                        </a:lnSpc>
                      </a:pPr>
                      <a:endParaRPr sz="1000" dirty="0">
                        <a:solidFill>
                          <a:schemeClr val="tx1">
                            <a:lumMod val="65000"/>
                            <a:lumOff val="35000"/>
                          </a:schemeClr>
                        </a:solidFill>
                        <a:latin typeface="WPS灵秀黑" charset="-122"/>
                        <a:ea typeface="WPS灵秀黑" charset="-122"/>
                        <a:sym typeface="WPS灵秀黑" charset="-122"/>
                      </a:endParaRPr>
                    </a:p>
                    <a:p>
                      <a:pPr algn="ctr" rtl="0" eaLnBrk="0">
                        <a:lnSpc>
                          <a:spcPct val="6000"/>
                        </a:lnSpc>
                      </a:pPr>
                      <a:endParaRPr sz="100" dirty="0">
                        <a:solidFill>
                          <a:schemeClr val="tx1">
                            <a:lumMod val="65000"/>
                            <a:lumOff val="35000"/>
                          </a:schemeClr>
                        </a:solidFill>
                        <a:latin typeface="WPS灵秀黑" charset="-122"/>
                        <a:ea typeface="WPS灵秀黑" charset="-122"/>
                        <a:sym typeface="WPS灵秀黑" charset="-122"/>
                      </a:endParaRPr>
                    </a:p>
                    <a:p>
                      <a:pPr marL="430530" indent="-337820" algn="ctr" rtl="0" eaLnBrk="0">
                        <a:lnSpc>
                          <a:spcPct val="106000"/>
                        </a:lnSpc>
                      </a:pPr>
                      <a:r>
                        <a:rPr sz="1500" kern="0" spc="40" dirty="0">
                          <a:solidFill>
                            <a:schemeClr val="tx1">
                              <a:lumMod val="65000"/>
                              <a:lumOff val="35000"/>
                            </a:schemeClr>
                          </a:solidFill>
                          <a:latin typeface="WPS灵秀黑" charset="-122"/>
                          <a:ea typeface="WPS灵秀黑" charset="-122"/>
                          <a:sym typeface="WPS灵秀黑" charset="-122"/>
                        </a:rPr>
                        <a:t>Degradation</a:t>
                      </a:r>
                      <a:r>
                        <a:rPr sz="1500" kern="0" spc="0" dirty="0">
                          <a:solidFill>
                            <a:schemeClr val="tx1">
                              <a:lumMod val="65000"/>
                              <a:lumOff val="35000"/>
                            </a:schemeClr>
                          </a:solidFill>
                          <a:latin typeface="WPS灵秀黑" charset="-122"/>
                          <a:ea typeface="WPS灵秀黑" charset="-122"/>
                          <a:sym typeface="WPS灵秀黑" charset="-122"/>
                        </a:rPr>
                        <a:t>  for</a:t>
                      </a:r>
                      <a:r>
                        <a:rPr sz="1500" kern="0" spc="110" dirty="0">
                          <a:solidFill>
                            <a:schemeClr val="tx1">
                              <a:lumMod val="65000"/>
                              <a:lumOff val="35000"/>
                            </a:schemeClr>
                          </a:solidFill>
                          <a:latin typeface="WPS灵秀黑" charset="-122"/>
                          <a:ea typeface="WPS灵秀黑" charset="-122"/>
                          <a:sym typeface="WPS灵秀黑" charset="-122"/>
                        </a:rPr>
                        <a:t>  </a:t>
                      </a:r>
                      <a:r>
                        <a:rPr sz="1500" kern="0" spc="60" dirty="0">
                          <a:solidFill>
                            <a:schemeClr val="tx1">
                              <a:lumMod val="65000"/>
                              <a:lumOff val="35000"/>
                            </a:schemeClr>
                          </a:solidFill>
                          <a:latin typeface="WPS灵秀黑" charset="-122"/>
                          <a:ea typeface="WPS灵秀黑" charset="-122"/>
                          <a:sym typeface="WPS灵秀黑" charset="-122"/>
                        </a:rPr>
                        <a:t>1</a:t>
                      </a:r>
                      <a:endParaRPr sz="1500" dirty="0">
                        <a:solidFill>
                          <a:schemeClr val="tx1">
                            <a:lumMod val="65000"/>
                            <a:lumOff val="35000"/>
                          </a:schemeClr>
                        </a:solidFill>
                        <a:latin typeface="WPS灵秀黑" charset="-122"/>
                        <a:ea typeface="WPS灵秀黑" charset="-122"/>
                        <a:sym typeface="WPS灵秀黑" charset="-122"/>
                      </a:endParaRPr>
                    </a:p>
                    <a:p>
                      <a:pPr marL="182245" algn="ctr" rtl="0" eaLnBrk="0">
                        <a:lnSpc>
                          <a:spcPct val="92000"/>
                        </a:lnSpc>
                        <a:spcBef>
                          <a:spcPts val="5"/>
                        </a:spcBef>
                      </a:pPr>
                      <a:r>
                        <a:rPr sz="1500" kern="0" spc="40" dirty="0">
                          <a:solidFill>
                            <a:schemeClr val="tx1">
                              <a:lumMod val="65000"/>
                              <a:lumOff val="35000"/>
                            </a:schemeClr>
                          </a:solidFill>
                          <a:latin typeface="WPS灵秀黑" charset="-122"/>
                          <a:ea typeface="WPS灵秀黑" charset="-122"/>
                          <a:sym typeface="WPS灵秀黑" charset="-122"/>
                        </a:rPr>
                        <a:t>Cycle/day</a:t>
                      </a:r>
                      <a:r>
                        <a:rPr sz="1500" kern="0" spc="30" dirty="0">
                          <a:solidFill>
                            <a:schemeClr val="tx1">
                              <a:lumMod val="65000"/>
                              <a:lumOff val="35000"/>
                            </a:schemeClr>
                          </a:solidFill>
                          <a:latin typeface="WPS灵秀黑" charset="-122"/>
                          <a:ea typeface="WPS灵秀黑" charset="-122"/>
                          <a:sym typeface="WPS灵秀黑" charset="-122"/>
                        </a:rPr>
                        <a:t>)</a:t>
                      </a:r>
                      <a:endParaRPr sz="15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lnL>
                      <a:noFill/>
                    </a:lnL>
                    <a:lnR>
                      <a:noFill/>
                    </a:lnR>
                    <a:lnT>
                      <a:noFill/>
                    </a:lnT>
                    <a:solidFill>
                      <a:schemeClr val="bg1">
                        <a:lumMod val="95000"/>
                      </a:schemeClr>
                    </a:solidFill>
                  </a:tcPr>
                </a:tc>
                <a:tc>
                  <a:txBody>
                    <a:bodyPr/>
                    <a:p>
                      <a:pPr algn="ctr" rtl="0" eaLnBrk="0">
                        <a:lnSpc>
                          <a:spcPct val="122000"/>
                        </a:lnSpc>
                      </a:pPr>
                      <a:endParaRPr sz="1000" dirty="0">
                        <a:solidFill>
                          <a:schemeClr val="tx1">
                            <a:lumMod val="65000"/>
                            <a:lumOff val="35000"/>
                          </a:schemeClr>
                        </a:solidFill>
                        <a:latin typeface="WPS灵秀黑" charset="-122"/>
                        <a:ea typeface="WPS灵秀黑" charset="-122"/>
                        <a:sym typeface="WPS灵秀黑" charset="-122"/>
                      </a:endParaRPr>
                    </a:p>
                    <a:p>
                      <a:pPr algn="ctr" rtl="0" eaLnBrk="0">
                        <a:lnSpc>
                          <a:spcPct val="122000"/>
                        </a:lnSpc>
                      </a:pPr>
                      <a:endParaRPr sz="1000" dirty="0">
                        <a:solidFill>
                          <a:schemeClr val="tx1">
                            <a:lumMod val="65000"/>
                            <a:lumOff val="35000"/>
                          </a:schemeClr>
                        </a:solidFill>
                        <a:latin typeface="WPS灵秀黑" charset="-122"/>
                        <a:ea typeface="WPS灵秀黑" charset="-122"/>
                        <a:sym typeface="WPS灵秀黑" charset="-122"/>
                      </a:endParaRPr>
                    </a:p>
                    <a:p>
                      <a:pPr marL="181610" indent="-79375" algn="ctr" rtl="0" eaLnBrk="0">
                        <a:lnSpc>
                          <a:spcPct val="98000"/>
                        </a:lnSpc>
                        <a:spcBef>
                          <a:spcPts val="5"/>
                        </a:spcBef>
                      </a:pPr>
                      <a:r>
                        <a:rPr sz="1500" kern="0" spc="50" dirty="0">
                          <a:solidFill>
                            <a:schemeClr val="tx1">
                              <a:lumMod val="65000"/>
                              <a:lumOff val="35000"/>
                            </a:schemeClr>
                          </a:solidFill>
                          <a:latin typeface="WPS灵秀黑" charset="-122"/>
                          <a:ea typeface="WPS灵秀黑" charset="-122"/>
                          <a:sym typeface="WPS灵秀黑" charset="-122"/>
                        </a:rPr>
                        <a:t>AC Output</a:t>
                      </a:r>
                      <a:r>
                        <a:rPr sz="1500" kern="0" spc="0" dirty="0">
                          <a:solidFill>
                            <a:schemeClr val="tx1">
                              <a:lumMod val="65000"/>
                              <a:lumOff val="35000"/>
                            </a:schemeClr>
                          </a:solidFill>
                          <a:latin typeface="WPS灵秀黑" charset="-122"/>
                          <a:ea typeface="WPS灵秀黑" charset="-122"/>
                          <a:sym typeface="WPS灵秀黑" charset="-122"/>
                        </a:rPr>
                        <a:t>  </a:t>
                      </a:r>
                      <a:r>
                        <a:rPr sz="1500" kern="0" spc="20" dirty="0">
                          <a:solidFill>
                            <a:schemeClr val="tx1">
                              <a:lumMod val="65000"/>
                              <a:lumOff val="35000"/>
                            </a:schemeClr>
                          </a:solidFill>
                          <a:latin typeface="WPS灵秀黑" charset="-122"/>
                          <a:ea typeface="WPS灵秀黑" charset="-122"/>
                          <a:sym typeface="WPS灵秀黑" charset="-122"/>
                        </a:rPr>
                        <a:t>Efficiency</a:t>
                      </a:r>
                      <a:endParaRPr sz="1500" kern="0" spc="20" dirty="0">
                        <a:solidFill>
                          <a:schemeClr val="tx1">
                            <a:lumMod val="65000"/>
                            <a:lumOff val="35000"/>
                          </a:schemeClr>
                        </a:solidFill>
                        <a:latin typeface="WPS灵秀黑" charset="-122"/>
                        <a:ea typeface="WPS灵秀黑" charset="-122"/>
                        <a:sym typeface="WPS灵秀黑" charset="-122"/>
                      </a:endParaRPr>
                    </a:p>
                  </a:txBody>
                  <a:tcPr marL="0" marR="0" marT="0" marB="0" vert="horz">
                    <a:lnL>
                      <a:noFill/>
                    </a:lnL>
                    <a:lnR>
                      <a:noFill/>
                    </a:lnR>
                    <a:lnT>
                      <a:noFill/>
                    </a:lnT>
                    <a:solidFill>
                      <a:schemeClr val="bg1">
                        <a:lumMod val="95000"/>
                      </a:schemeClr>
                    </a:solidFill>
                  </a:tcPr>
                </a:tc>
                <a:tc>
                  <a:txBody>
                    <a:bodyPr/>
                    <a:p>
                      <a:pPr algn="ctr" rtl="0" eaLnBrk="0">
                        <a:lnSpc>
                          <a:spcPct val="165000"/>
                        </a:lnSpc>
                      </a:pPr>
                      <a:endParaRPr sz="1000" dirty="0">
                        <a:solidFill>
                          <a:schemeClr val="tx1">
                            <a:lumMod val="65000"/>
                            <a:lumOff val="35000"/>
                          </a:schemeClr>
                        </a:solidFill>
                        <a:latin typeface="WPS灵秀黑" charset="-122"/>
                        <a:ea typeface="WPS灵秀黑" charset="-122"/>
                        <a:sym typeface="WPS灵秀黑" charset="-122"/>
                      </a:endParaRPr>
                    </a:p>
                    <a:p>
                      <a:pPr marL="207010" algn="ctr" rtl="0" eaLnBrk="0">
                        <a:lnSpc>
                          <a:spcPct val="90000"/>
                        </a:lnSpc>
                        <a:spcBef>
                          <a:spcPts val="5"/>
                        </a:spcBef>
                      </a:pPr>
                      <a:r>
                        <a:rPr sz="1500" kern="0" spc="10" dirty="0">
                          <a:solidFill>
                            <a:schemeClr val="tx1">
                              <a:lumMod val="65000"/>
                              <a:lumOff val="35000"/>
                            </a:schemeClr>
                          </a:solidFill>
                          <a:latin typeface="WPS灵秀黑" charset="-122"/>
                          <a:ea typeface="WPS灵秀黑" charset="-122"/>
                          <a:sym typeface="WPS灵秀黑" charset="-122"/>
                        </a:rPr>
                        <a:t>Total AC</a:t>
                      </a:r>
                      <a:endParaRPr sz="1500" dirty="0">
                        <a:solidFill>
                          <a:schemeClr val="tx1">
                            <a:lumMod val="65000"/>
                            <a:lumOff val="35000"/>
                          </a:schemeClr>
                        </a:solidFill>
                        <a:latin typeface="WPS灵秀黑" charset="-122"/>
                        <a:ea typeface="WPS灵秀黑" charset="-122"/>
                        <a:sym typeface="WPS灵秀黑" charset="-122"/>
                      </a:endParaRPr>
                    </a:p>
                    <a:p>
                      <a:pPr marL="292100" algn="ctr" rtl="0" eaLnBrk="0">
                        <a:lnSpc>
                          <a:spcPct val="90000"/>
                        </a:lnSpc>
                        <a:spcBef>
                          <a:spcPts val="255"/>
                        </a:spcBef>
                      </a:pPr>
                      <a:r>
                        <a:rPr sz="1500" kern="0" spc="20" dirty="0">
                          <a:solidFill>
                            <a:schemeClr val="tx1">
                              <a:lumMod val="65000"/>
                              <a:lumOff val="35000"/>
                            </a:schemeClr>
                          </a:solidFill>
                          <a:latin typeface="WPS灵秀黑" charset="-122"/>
                          <a:ea typeface="WPS灵秀黑" charset="-122"/>
                          <a:sym typeface="WPS灵秀黑" charset="-122"/>
                        </a:rPr>
                        <a:t>Usable</a:t>
                      </a:r>
                      <a:endParaRPr sz="1500" dirty="0">
                        <a:solidFill>
                          <a:schemeClr val="tx1">
                            <a:lumMod val="65000"/>
                            <a:lumOff val="35000"/>
                          </a:schemeClr>
                        </a:solidFill>
                        <a:latin typeface="WPS灵秀黑" charset="-122"/>
                        <a:ea typeface="WPS灵秀黑" charset="-122"/>
                        <a:sym typeface="WPS灵秀黑" charset="-122"/>
                      </a:endParaRPr>
                    </a:p>
                    <a:p>
                      <a:pPr marL="66040" algn="ctr" rtl="0" eaLnBrk="0">
                        <a:lnSpc>
                          <a:spcPct val="93000"/>
                        </a:lnSpc>
                        <a:spcBef>
                          <a:spcPts val="305"/>
                        </a:spcBef>
                      </a:pPr>
                      <a:r>
                        <a:rPr sz="1500" kern="0" spc="50" dirty="0">
                          <a:solidFill>
                            <a:schemeClr val="tx1">
                              <a:lumMod val="65000"/>
                              <a:lumOff val="35000"/>
                            </a:schemeClr>
                          </a:solidFill>
                          <a:latin typeface="WPS灵秀黑" charset="-122"/>
                          <a:ea typeface="WPS灵秀黑" charset="-122"/>
                          <a:sym typeface="WPS灵秀黑" charset="-122"/>
                        </a:rPr>
                        <a:t>Cap.(MWh)</a:t>
                      </a:r>
                      <a:endParaRPr sz="1500" kern="0" spc="50" dirty="0">
                        <a:solidFill>
                          <a:schemeClr val="tx1">
                            <a:lumMod val="65000"/>
                            <a:lumOff val="35000"/>
                          </a:schemeClr>
                        </a:solidFill>
                        <a:latin typeface="WPS灵秀黑" charset="-122"/>
                        <a:ea typeface="WPS灵秀黑" charset="-122"/>
                        <a:sym typeface="WPS灵秀黑" charset="-122"/>
                      </a:endParaRPr>
                    </a:p>
                  </a:txBody>
                  <a:tcPr marL="0" marR="0" marT="0" marB="0" vert="horz">
                    <a:lnL>
                      <a:noFill/>
                    </a:lnL>
                    <a:lnR w="12700" cmpd="sng">
                      <a:solidFill>
                        <a:schemeClr val="bg1">
                          <a:lumMod val="65000"/>
                        </a:schemeClr>
                      </a:solidFill>
                      <a:prstDash val="solid"/>
                    </a:lnR>
                    <a:lnT>
                      <a:noFill/>
                    </a:lnT>
                    <a:solidFill>
                      <a:schemeClr val="bg1">
                        <a:lumMod val="95000"/>
                      </a:schemeClr>
                    </a:solidFill>
                  </a:tcPr>
                </a:tc>
              </a:tr>
              <a:tr h="0">
                <a:tc>
                  <a:txBody>
                    <a:bodyPr/>
                    <a:p>
                      <a:pPr algn="ctr" rtl="0" eaLnBrk="0">
                        <a:lnSpc>
                          <a:spcPct val="130000"/>
                        </a:lnSpc>
                      </a:pPr>
                      <a:endParaRPr sz="1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spcBef>
                          <a:spcPts val="5"/>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6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0</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solidFill>
                      <a:schemeClr val="accent2">
                        <a:lumMod val="20000"/>
                        <a:lumOff val="80000"/>
                      </a:schemeClr>
                    </a:solidFill>
                  </a:tcPr>
                </a:tc>
                <a:tc>
                  <a:txBody>
                    <a:bodyPr/>
                    <a:p>
                      <a:pPr algn="ctr" rtl="0" eaLnBrk="0">
                        <a:lnSpc>
                          <a:spcPct val="130000"/>
                        </a:lnSpc>
                      </a:pPr>
                      <a:endParaRPr sz="1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WPS灵秀黑" charset="-122"/>
                        </a:rPr>
                        <a:t>2.08</a:t>
                      </a:r>
                      <a:endParaRPr lang="en-US" sz="1200" kern="0" spc="1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30000"/>
                        </a:lnSpc>
                      </a:pPr>
                      <a:endParaRPr sz="1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98.40%</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09000"/>
                        </a:lnSpc>
                      </a:pPr>
                      <a:endParaRPr sz="1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85.06%</a:t>
                      </a:r>
                      <a:r>
                        <a:rPr lang="en-US" sz="1200" kern="0" spc="30" dirty="0">
                          <a:solidFill>
                            <a:schemeClr val="tx1">
                              <a:lumMod val="65000"/>
                              <a:lumOff val="35000"/>
                            </a:schemeClr>
                          </a:solidFill>
                          <a:latin typeface="WPS灵秀黑" charset="-122"/>
                          <a:ea typeface="WPS灵秀黑" charset="-122"/>
                          <a:sym typeface="WPS灵秀黑" charset="-122"/>
                        </a:rPr>
                        <a:t>                                                                                    </a:t>
                      </a:r>
                      <a:endParaRPr lang="en-US"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05000"/>
                        </a:lnSpc>
                      </a:pPr>
                      <a:r>
                        <a:rPr lang="en-US" sz="1200" kern="0" spc="10" dirty="0">
                          <a:latin typeface="WPS灵秀黑" charset="-122"/>
                          <a:ea typeface="WPS灵秀黑" charset="-122"/>
                        </a:rPr>
                        <a:t>    1.77</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solidFill>
                      <a:schemeClr val="accent2">
                        <a:lumMod val="20000"/>
                        <a:lumOff val="80000"/>
                      </a:schemeClr>
                    </a:solidFill>
                  </a:tcPr>
                </a:tc>
              </a:tr>
              <a:tr h="220345">
                <a:tc>
                  <a:txBody>
                    <a:bodyPr/>
                    <a:p>
                      <a:pPr algn="ctr" rtl="0" eaLnBrk="0">
                        <a:lnSpc>
                          <a:spcPct val="117000"/>
                        </a:lnSpc>
                      </a:pPr>
                      <a:endParaRPr sz="3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8000"/>
                        </a:lnSpc>
                        <a:spcBef>
                          <a:spcPts val="5"/>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16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1</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noFill/>
                  </a:tcPr>
                </a:tc>
                <a:tc>
                  <a:txBody>
                    <a:bodyPr/>
                    <a:p>
                      <a:pPr algn="ctr" rtl="0" eaLnBrk="0">
                        <a:lnSpc>
                          <a:spcPct val="100000"/>
                        </a:lnSpc>
                      </a:pPr>
                      <a:endParaRPr sz="4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noFill/>
                  </a:tcPr>
                </a:tc>
                <a:tc>
                  <a:txBody>
                    <a:bodyPr/>
                    <a:p>
                      <a:pPr algn="ctr" rtl="0" eaLnBrk="0">
                        <a:lnSpc>
                          <a:spcPct val="117000"/>
                        </a:lnSpc>
                      </a:pPr>
                      <a:endParaRPr sz="3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8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92.01%</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08000"/>
                        </a:lnSpc>
                      </a:pPr>
                      <a:endParaRPr sz="3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7000"/>
                        </a:lnSpc>
                      </a:pPr>
                      <a:r>
                        <a:rPr sz="1200" kern="0" spc="30" dirty="0">
                          <a:solidFill>
                            <a:schemeClr val="tx1">
                              <a:lumMod val="65000"/>
                              <a:lumOff val="35000"/>
                            </a:schemeClr>
                          </a:solidFill>
                          <a:latin typeface="WPS灵秀黑" charset="-122"/>
                          <a:ea typeface="WPS灵秀黑" charset="-122"/>
                          <a:sym typeface="WPS灵秀黑" charset="-122"/>
                        </a:rPr>
                        <a:t>83.05%</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08000"/>
                        </a:lnSpc>
                      </a:pPr>
                      <a:r>
                        <a:rPr lang="en-US" sz="1200" kern="0" spc="10" dirty="0">
                          <a:latin typeface="WPS灵秀黑" charset="-122"/>
                          <a:ea typeface="WPS灵秀黑" charset="-122"/>
                        </a:rPr>
                        <a:t>    1.72</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noFill/>
                  </a:tcPr>
                </a:tc>
              </a:tr>
              <a:tr h="204470">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8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2</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solidFill>
                      <a:schemeClr val="accent2">
                        <a:lumMod val="20000"/>
                        <a:lumOff val="80000"/>
                      </a:schemeClr>
                    </a:solidFill>
                  </a:tcPr>
                </a:tc>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88.03%</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2000"/>
                        </a:lnSpc>
                      </a:pPr>
                      <a:endParaRPr sz="1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82.26%</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2000"/>
                        </a:lnSpc>
                      </a:pPr>
                      <a:r>
                        <a:rPr lang="en-US" sz="1200" kern="0" spc="10" dirty="0">
                          <a:latin typeface="WPS灵秀黑" charset="-122"/>
                          <a:ea typeface="WPS灵秀黑" charset="-122"/>
                        </a:rPr>
                        <a:t>   1.71</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solidFill>
                      <a:schemeClr val="accent2">
                        <a:lumMod val="20000"/>
                        <a:lumOff val="80000"/>
                      </a:schemeClr>
                    </a:solidFill>
                  </a:tcPr>
                </a:tc>
              </a:tr>
              <a:tr h="0">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10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3</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noFill/>
                  </a:tcPr>
                </a:tc>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noFill/>
                  </a:tcPr>
                </a:tc>
                <a:tc>
                  <a:txBody>
                    <a:bodyPr/>
                    <a:p>
                      <a:pPr algn="ctr" rtl="0" eaLnBrk="0">
                        <a:lnSpc>
                          <a:spcPct val="100000"/>
                        </a:lnSpc>
                      </a:pPr>
                      <a:endParaRPr sz="2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pPr>
                      <a:r>
                        <a:rPr sz="1200" kern="0" spc="30" dirty="0">
                          <a:solidFill>
                            <a:schemeClr val="tx1">
                              <a:lumMod val="65000"/>
                              <a:lumOff val="35000"/>
                            </a:schemeClr>
                          </a:solidFill>
                          <a:latin typeface="WPS灵秀黑" charset="-122"/>
                          <a:ea typeface="WPS灵秀黑" charset="-122"/>
                          <a:sym typeface="WPS灵秀黑" charset="-122"/>
                        </a:rPr>
                        <a:t>85.32%</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07000"/>
                        </a:lnSpc>
                      </a:pPr>
                      <a:endParaRPr sz="1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8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81.57%</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12000"/>
                        </a:lnSpc>
                      </a:pPr>
                      <a:r>
                        <a:rPr lang="en-US" sz="1200" kern="0" spc="10" dirty="0">
                          <a:latin typeface="WPS灵秀黑" charset="-122"/>
                          <a:ea typeface="WPS灵秀黑" charset="-122"/>
                        </a:rPr>
                        <a:t>    1.69</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noFill/>
                  </a:tcPr>
                </a:tc>
              </a:tr>
              <a:tr h="279400">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6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40" dirty="0">
                          <a:solidFill>
                            <a:schemeClr val="tx1">
                              <a:lumMod val="65000"/>
                              <a:lumOff val="35000"/>
                            </a:schemeClr>
                          </a:solidFill>
                          <a:latin typeface="WPS灵秀黑" charset="-122"/>
                          <a:ea typeface="WPS灵秀黑" charset="-122"/>
                          <a:sym typeface="WPS灵秀黑" charset="-122"/>
                        </a:rPr>
                        <a:t> 4</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solidFill>
                      <a:schemeClr val="accent2">
                        <a:lumMod val="20000"/>
                        <a:lumOff val="80000"/>
                      </a:schemeClr>
                    </a:solidFill>
                  </a:tcPr>
                </a:tc>
                <a:tc>
                  <a:txBody>
                    <a:bodyPr/>
                    <a:p>
                      <a:pPr algn="ctr" rtl="0" eaLnBrk="0">
                        <a:lnSpc>
                          <a:spcPct val="101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01000"/>
                        </a:lnSpc>
                      </a:pPr>
                      <a:endParaRPr sz="2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84.06%</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3000"/>
                        </a:lnSpc>
                      </a:pPr>
                      <a:endParaRPr sz="1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80.95%</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4000"/>
                        </a:lnSpc>
                      </a:pPr>
                      <a:r>
                        <a:rPr lang="en-US" sz="1200" kern="0" spc="10" dirty="0">
                          <a:latin typeface="WPS灵秀黑" charset="-122"/>
                          <a:ea typeface="WPS灵秀黑" charset="-122"/>
                        </a:rPr>
                        <a:t>    1.68</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solidFill>
                      <a:schemeClr val="accent2">
                        <a:lumMod val="20000"/>
                        <a:lumOff val="80000"/>
                      </a:schemeClr>
                    </a:solidFill>
                  </a:tcPr>
                </a:tc>
              </a:tr>
              <a:tr h="0">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6000"/>
                        </a:lnSpc>
                        <a:spcBef>
                          <a:spcPts val="5"/>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13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5</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tcPr>
                </a:tc>
                <a:tc>
                  <a:txBody>
                    <a:bodyPr/>
                    <a:p>
                      <a:pPr algn="ctr" rtl="0" eaLnBrk="0">
                        <a:lnSpc>
                          <a:spcPct val="102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tcPr>
                </a:tc>
                <a:tc>
                  <a:txBody>
                    <a:bodyPr/>
                    <a:p>
                      <a:pPr algn="ctr" rtl="0" eaLnBrk="0">
                        <a:lnSpc>
                          <a:spcPct val="102000"/>
                        </a:lnSpc>
                      </a:pPr>
                      <a:endParaRPr sz="2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82.75%</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tcPr>
                </a:tc>
                <a:tc>
                  <a:txBody>
                    <a:bodyPr/>
                    <a:p>
                      <a:pPr algn="ctr" rtl="0" eaLnBrk="0">
                        <a:lnSpc>
                          <a:spcPct val="115000"/>
                        </a:lnSpc>
                      </a:pPr>
                      <a:endParaRPr sz="100" dirty="0">
                        <a:solidFill>
                          <a:schemeClr val="tx1">
                            <a:lumMod val="65000"/>
                            <a:lumOff val="35000"/>
                          </a:schemeClr>
                        </a:solidFill>
                        <a:latin typeface="WPS灵秀黑" charset="-122"/>
                        <a:ea typeface="WPS灵秀黑" charset="-122"/>
                        <a:sym typeface="WPS灵秀黑" charset="-122"/>
                      </a:endParaRPr>
                    </a:p>
                    <a:p>
                      <a:pPr marL="274320"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80.35%</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tcPr>
                </a:tc>
                <a:tc>
                  <a:txBody>
                    <a:bodyPr/>
                    <a:p>
                      <a:pPr algn="ctr" rtl="0" eaLnBrk="0">
                        <a:lnSpc>
                          <a:spcPct val="115000"/>
                        </a:lnSpc>
                      </a:pPr>
                      <a:r>
                        <a:rPr lang="en-US" sz="1200" kern="0" spc="10" dirty="0">
                          <a:latin typeface="WPS灵秀黑" charset="-122"/>
                          <a:ea typeface="WPS灵秀黑" charset="-122"/>
                        </a:rPr>
                        <a:t>    1.67</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tcPr>
                </a:tc>
              </a:tr>
              <a:tr h="0">
                <a:tc>
                  <a:txBody>
                    <a:bodyPr/>
                    <a:p>
                      <a:pPr algn="ctr" rtl="0" eaLnBrk="0">
                        <a:lnSpc>
                          <a:spcPct val="102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8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6</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solidFill>
                      <a:schemeClr val="accent2">
                        <a:lumMod val="20000"/>
                        <a:lumOff val="80000"/>
                      </a:schemeClr>
                    </a:solidFill>
                  </a:tcPr>
                </a:tc>
                <a:tc>
                  <a:txBody>
                    <a:bodyPr/>
                    <a:p>
                      <a:pPr algn="ctr" rtl="0" eaLnBrk="0">
                        <a:lnSpc>
                          <a:spcPct val="102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31000"/>
                        </a:lnSpc>
                      </a:pPr>
                      <a:endParaRPr sz="1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8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81.57%</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5000"/>
                        </a:lnSpc>
                      </a:pPr>
                      <a:endParaRPr sz="100" dirty="0">
                        <a:solidFill>
                          <a:schemeClr val="tx1">
                            <a:lumMod val="65000"/>
                            <a:lumOff val="35000"/>
                          </a:schemeClr>
                        </a:solidFill>
                        <a:latin typeface="WPS灵秀黑" charset="-122"/>
                        <a:ea typeface="WPS灵秀黑" charset="-122"/>
                        <a:sym typeface="WPS灵秀黑" charset="-122"/>
                      </a:endParaRPr>
                    </a:p>
                    <a:p>
                      <a:pPr marL="275590"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79.78%</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0000"/>
                        </a:lnSpc>
                      </a:pPr>
                      <a:r>
                        <a:rPr lang="en-US" sz="1200" dirty="0">
                          <a:latin typeface="WPS灵秀黑" charset="-122"/>
                          <a:ea typeface="WPS灵秀黑" charset="-122"/>
                        </a:rPr>
                        <a:t>    1.66    </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solidFill>
                      <a:schemeClr val="accent2">
                        <a:lumMod val="20000"/>
                        <a:lumOff val="80000"/>
                      </a:schemeClr>
                    </a:solidFill>
                  </a:tcPr>
                </a:tc>
              </a:tr>
              <a:tr h="0">
                <a:tc>
                  <a:txBody>
                    <a:bodyPr/>
                    <a:p>
                      <a:pPr algn="ctr" rtl="0" eaLnBrk="0">
                        <a:lnSpc>
                          <a:spcPct val="108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6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8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7</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tcPr>
                </a:tc>
                <a:tc>
                  <a:txBody>
                    <a:bodyPr/>
                    <a:p>
                      <a:pPr algn="ctr" rtl="0" eaLnBrk="0">
                        <a:lnSpc>
                          <a:spcPct val="104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tcPr>
                </a:tc>
                <a:tc>
                  <a:txBody>
                    <a:bodyPr/>
                    <a:p>
                      <a:pPr algn="ctr" rtl="0" eaLnBrk="0">
                        <a:lnSpc>
                          <a:spcPct val="104000"/>
                        </a:lnSpc>
                      </a:pPr>
                      <a:endParaRPr sz="200" dirty="0">
                        <a:solidFill>
                          <a:schemeClr val="tx1">
                            <a:lumMod val="65000"/>
                            <a:lumOff val="35000"/>
                          </a:schemeClr>
                        </a:solidFill>
                        <a:latin typeface="WPS灵秀黑" charset="-122"/>
                        <a:ea typeface="WPS灵秀黑" charset="-122"/>
                        <a:sym typeface="WPS灵秀黑" charset="-122"/>
                      </a:endParaRPr>
                    </a:p>
                    <a:p>
                      <a:pPr marL="339725"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80.35%</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tcPr>
                </a:tc>
                <a:tc>
                  <a:txBody>
                    <a:bodyPr/>
                    <a:p>
                      <a:pPr algn="ctr" rtl="0" eaLnBrk="0">
                        <a:lnSpc>
                          <a:spcPct val="118000"/>
                        </a:lnSpc>
                      </a:pPr>
                      <a:endParaRPr sz="100" dirty="0">
                        <a:solidFill>
                          <a:schemeClr val="tx1">
                            <a:lumMod val="65000"/>
                            <a:lumOff val="35000"/>
                          </a:schemeClr>
                        </a:solidFill>
                        <a:latin typeface="WPS灵秀黑" charset="-122"/>
                        <a:ea typeface="WPS灵秀黑" charset="-122"/>
                        <a:sym typeface="WPS灵秀黑" charset="-122"/>
                      </a:endParaRPr>
                    </a:p>
                    <a:p>
                      <a:pPr marL="275590"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79.22%</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tcPr>
                </a:tc>
                <a:tc>
                  <a:txBody>
                    <a:bodyPr/>
                    <a:p>
                      <a:pPr algn="ctr" rtl="0" eaLnBrk="0">
                        <a:lnSpc>
                          <a:spcPct val="118000"/>
                        </a:lnSpc>
                      </a:pPr>
                      <a:r>
                        <a:rPr lang="en-US" sz="1200" kern="0" spc="10" dirty="0">
                          <a:latin typeface="WPS灵秀黑" charset="-122"/>
                          <a:ea typeface="WPS灵秀黑" charset="-122"/>
                        </a:rPr>
                        <a:t>     1.64</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tcPr>
                </a:tc>
              </a:tr>
              <a:tr h="281940">
                <a:tc>
                  <a:txBody>
                    <a:bodyPr/>
                    <a:p>
                      <a:pPr algn="ctr" rtl="0" eaLnBrk="0">
                        <a:lnSpc>
                          <a:spcPct val="103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spcBef>
                          <a:spcPts val="0"/>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7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8</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solidFill>
                      <a:schemeClr val="accent2">
                        <a:lumMod val="20000"/>
                        <a:lumOff val="80000"/>
                      </a:schemeClr>
                    </a:solidFill>
                  </a:tcPr>
                </a:tc>
                <a:tc>
                  <a:txBody>
                    <a:bodyPr/>
                    <a:p>
                      <a:pPr algn="ctr" rtl="0" eaLnBrk="0">
                        <a:lnSpc>
                          <a:spcPct val="103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32000"/>
                        </a:lnSpc>
                      </a:pPr>
                      <a:endParaRPr sz="100" dirty="0">
                        <a:solidFill>
                          <a:schemeClr val="tx1">
                            <a:lumMod val="65000"/>
                            <a:lumOff val="35000"/>
                          </a:schemeClr>
                        </a:solidFill>
                        <a:latin typeface="WPS灵秀黑" charset="-122"/>
                        <a:ea typeface="WPS灵秀黑" charset="-122"/>
                        <a:sym typeface="WPS灵秀黑" charset="-122"/>
                      </a:endParaRPr>
                    </a:p>
                    <a:p>
                      <a:pPr marL="340995" algn="ctr" rtl="0" eaLnBrk="0">
                        <a:lnSpc>
                          <a:spcPct val="88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79.13%</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6000"/>
                        </a:lnSpc>
                      </a:pPr>
                      <a:endParaRPr sz="100" dirty="0">
                        <a:solidFill>
                          <a:schemeClr val="tx1">
                            <a:lumMod val="65000"/>
                            <a:lumOff val="35000"/>
                          </a:schemeClr>
                        </a:solidFill>
                        <a:latin typeface="WPS灵秀黑" charset="-122"/>
                        <a:ea typeface="WPS灵秀黑" charset="-122"/>
                        <a:sym typeface="WPS灵秀黑" charset="-122"/>
                      </a:endParaRPr>
                    </a:p>
                    <a:p>
                      <a:pPr marL="275590"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78.66%</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solidFill>
                      <a:schemeClr val="accent2">
                        <a:lumMod val="20000"/>
                        <a:lumOff val="80000"/>
                      </a:schemeClr>
                    </a:solidFill>
                  </a:tcPr>
                </a:tc>
                <a:tc>
                  <a:txBody>
                    <a:bodyPr/>
                    <a:p>
                      <a:pPr algn="ctr" rtl="0" eaLnBrk="0">
                        <a:lnSpc>
                          <a:spcPct val="111000"/>
                        </a:lnSpc>
                      </a:pPr>
                      <a:r>
                        <a:rPr lang="en-US" sz="1200" kern="0" spc="10" dirty="0">
                          <a:latin typeface="WPS灵秀黑" charset="-122"/>
                          <a:ea typeface="WPS灵秀黑" charset="-122"/>
                        </a:rPr>
                        <a:t>     1.63</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solidFill>
                      <a:schemeClr val="accent2">
                        <a:lumMod val="20000"/>
                        <a:lumOff val="80000"/>
                      </a:schemeClr>
                    </a:solidFill>
                  </a:tcPr>
                </a:tc>
              </a:tr>
              <a:tr h="0">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295275" algn="ctr" rtl="0" eaLnBrk="0">
                        <a:lnSpc>
                          <a:spcPct val="87000"/>
                        </a:lnSpc>
                      </a:pPr>
                      <a:r>
                        <a:rPr sz="1200" kern="0" spc="0" dirty="0">
                          <a:solidFill>
                            <a:schemeClr val="tx1">
                              <a:lumMod val="65000"/>
                              <a:lumOff val="35000"/>
                            </a:schemeClr>
                          </a:solidFill>
                          <a:latin typeface="WPS灵秀黑" charset="-122"/>
                          <a:ea typeface="WPS灵秀黑" charset="-122"/>
                          <a:sym typeface="WPS灵秀黑" charset="-122"/>
                        </a:rPr>
                        <a:t>Year</a:t>
                      </a:r>
                      <a:r>
                        <a:rPr sz="1200" kern="0" spc="70" dirty="0">
                          <a:solidFill>
                            <a:schemeClr val="tx1">
                              <a:lumMod val="65000"/>
                              <a:lumOff val="35000"/>
                            </a:schemeClr>
                          </a:solidFill>
                          <a:latin typeface="WPS灵秀黑" charset="-122"/>
                          <a:ea typeface="WPS灵秀黑" charset="-122"/>
                          <a:sym typeface="WPS灵秀黑" charset="-122"/>
                        </a:rPr>
                        <a:t> </a:t>
                      </a:r>
                      <a:r>
                        <a:rPr sz="1200" kern="0" spc="40" dirty="0">
                          <a:solidFill>
                            <a:schemeClr val="tx1">
                              <a:lumMod val="65000"/>
                              <a:lumOff val="35000"/>
                            </a:schemeClr>
                          </a:solidFill>
                          <a:latin typeface="WPS灵秀黑" charset="-122"/>
                          <a:ea typeface="WPS灵秀黑" charset="-122"/>
                          <a:sym typeface="WPS灵秀黑" charset="-122"/>
                        </a:rPr>
                        <a:t>9</a:t>
                      </a:r>
                      <a:endParaRPr sz="1200" kern="0" spc="4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noFill/>
                  </a:tcPr>
                </a:tc>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noFill/>
                  </a:tcPr>
                </a:tc>
                <a:tc>
                  <a:txBody>
                    <a:bodyPr/>
                    <a:p>
                      <a:pPr algn="ctr" rtl="0" eaLnBrk="0">
                        <a:lnSpc>
                          <a:spcPct val="101000"/>
                        </a:lnSpc>
                      </a:pPr>
                      <a:endParaRPr sz="200" dirty="0">
                        <a:solidFill>
                          <a:schemeClr val="tx1">
                            <a:lumMod val="65000"/>
                            <a:lumOff val="35000"/>
                          </a:schemeClr>
                        </a:solidFill>
                        <a:latin typeface="WPS灵秀黑" charset="-122"/>
                        <a:ea typeface="WPS灵秀黑" charset="-122"/>
                        <a:sym typeface="WPS灵秀黑" charset="-122"/>
                      </a:endParaRPr>
                    </a:p>
                    <a:p>
                      <a:pPr marL="340995" algn="ctr" rtl="0" eaLnBrk="0">
                        <a:lnSpc>
                          <a:spcPct val="88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77.91%</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13000"/>
                        </a:lnSpc>
                      </a:pPr>
                      <a:endParaRPr sz="100" dirty="0">
                        <a:solidFill>
                          <a:schemeClr val="tx1">
                            <a:lumMod val="65000"/>
                            <a:lumOff val="35000"/>
                          </a:schemeClr>
                        </a:solidFill>
                        <a:latin typeface="WPS灵秀黑" charset="-122"/>
                        <a:ea typeface="WPS灵秀黑" charset="-122"/>
                        <a:sym typeface="WPS灵秀黑" charset="-122"/>
                      </a:endParaRPr>
                    </a:p>
                    <a:p>
                      <a:pPr marL="275590" algn="ctr" rtl="0" eaLnBrk="0">
                        <a:lnSpc>
                          <a:spcPct val="88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78.12%</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noFill/>
                  </a:tcPr>
                </a:tc>
                <a:tc>
                  <a:txBody>
                    <a:bodyPr/>
                    <a:p>
                      <a:pPr algn="ctr" rtl="0" eaLnBrk="0">
                        <a:lnSpc>
                          <a:spcPct val="119000"/>
                        </a:lnSpc>
                      </a:pPr>
                      <a:r>
                        <a:rPr lang="en-US" sz="1200" kern="0" spc="10" dirty="0">
                          <a:latin typeface="WPS灵秀黑" charset="-122"/>
                          <a:ea typeface="WPS灵秀黑" charset="-122"/>
                        </a:rPr>
                        <a:t>     1.62</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noFill/>
                  </a:tcPr>
                </a:tc>
              </a:tr>
              <a:tr h="172720">
                <a:tc>
                  <a:txBody>
                    <a:bodyPr/>
                    <a:p>
                      <a:pPr algn="ctr" rtl="0" eaLnBrk="0">
                        <a:lnSpc>
                          <a:spcPct val="101000"/>
                        </a:lnSpc>
                      </a:pPr>
                      <a:endParaRPr sz="200" dirty="0">
                        <a:solidFill>
                          <a:schemeClr val="tx1">
                            <a:lumMod val="65000"/>
                            <a:lumOff val="35000"/>
                          </a:schemeClr>
                        </a:solidFill>
                        <a:latin typeface="WPS灵秀黑" charset="-122"/>
                        <a:ea typeface="WPS灵秀黑" charset="-122"/>
                        <a:sym typeface="WPS灵秀黑" charset="-122"/>
                      </a:endParaRPr>
                    </a:p>
                    <a:p>
                      <a:pPr marL="235585" algn="ctr" rtl="0" eaLnBrk="0">
                        <a:lnSpc>
                          <a:spcPct val="88000"/>
                        </a:lnSpc>
                        <a:spcBef>
                          <a:spcPts val="5"/>
                        </a:spcBef>
                      </a:pPr>
                      <a:r>
                        <a:rPr sz="1200" kern="0" spc="0" dirty="0">
                          <a:solidFill>
                            <a:schemeClr val="tx1">
                              <a:lumMod val="65000"/>
                              <a:lumOff val="35000"/>
                            </a:schemeClr>
                          </a:solidFill>
                          <a:latin typeface="WPS灵秀黑" charset="-122"/>
                          <a:ea typeface="WPS灵秀黑" charset="-122"/>
                          <a:sym typeface="WPS灵秀黑" charset="-122"/>
                        </a:rPr>
                        <a:t>Year</a:t>
                      </a:r>
                      <a:r>
                        <a:rPr sz="1200" kern="0" spc="170" dirty="0">
                          <a:solidFill>
                            <a:schemeClr val="tx1">
                              <a:lumMod val="65000"/>
                              <a:lumOff val="35000"/>
                            </a:schemeClr>
                          </a:solidFill>
                          <a:latin typeface="WPS灵秀黑" charset="-122"/>
                          <a:ea typeface="WPS灵秀黑" charset="-122"/>
                          <a:sym typeface="WPS灵秀黑" charset="-122"/>
                        </a:rPr>
                        <a:t> </a:t>
                      </a:r>
                      <a:r>
                        <a:rPr sz="1200" kern="0" spc="0" dirty="0">
                          <a:solidFill>
                            <a:schemeClr val="tx1">
                              <a:lumMod val="65000"/>
                              <a:lumOff val="35000"/>
                            </a:schemeClr>
                          </a:solidFill>
                          <a:latin typeface="WPS灵秀黑" charset="-122"/>
                          <a:ea typeface="WPS灵秀黑" charset="-122"/>
                          <a:sym typeface="WPS灵秀黑" charset="-122"/>
                        </a:rPr>
                        <a:t>10</a:t>
                      </a:r>
                      <a:endParaRPr sz="1200" kern="0" spc="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w="12700" cmpd="sng">
                      <a:solidFill>
                        <a:schemeClr val="bg1">
                          <a:lumMod val="65000"/>
                        </a:schemeClr>
                      </a:solidFill>
                      <a:prstDash val="solid"/>
                    </a:lnL>
                    <a:lnR>
                      <a:noFill/>
                    </a:lnR>
                    <a:lnB w="12700" cmpd="sng">
                      <a:solidFill>
                        <a:schemeClr val="bg1">
                          <a:lumMod val="65000"/>
                        </a:schemeClr>
                      </a:solidFill>
                      <a:prstDash val="solid"/>
                    </a:lnB>
                    <a:solidFill>
                      <a:schemeClr val="accent2">
                        <a:lumMod val="20000"/>
                        <a:lumOff val="80000"/>
                      </a:schemeClr>
                    </a:solidFill>
                  </a:tcPr>
                </a:tc>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467360" algn="ctr" rtl="0" eaLnBrk="0">
                        <a:lnSpc>
                          <a:spcPct val="87000"/>
                        </a:lnSpc>
                        <a:spcBef>
                          <a:spcPts val="5"/>
                        </a:spcBef>
                      </a:pPr>
                      <a:r>
                        <a:rPr lang="en-US" sz="1200" kern="0" spc="10" dirty="0">
                          <a:solidFill>
                            <a:schemeClr val="tx1">
                              <a:lumMod val="65000"/>
                              <a:lumOff val="35000"/>
                            </a:schemeClr>
                          </a:solidFill>
                          <a:latin typeface="WPS灵秀黑" charset="-122"/>
                          <a:ea typeface="WPS灵秀黑" charset="-122"/>
                          <a:sym typeface="+mn-ea"/>
                        </a:rPr>
                        <a:t>2.08</a:t>
                      </a:r>
                      <a:endParaRPr lang="en-US" sz="1200" kern="0" spc="10" dirty="0">
                        <a:solidFill>
                          <a:schemeClr val="tx1">
                            <a:lumMod val="65000"/>
                            <a:lumOff val="35000"/>
                          </a:schemeClr>
                        </a:solidFill>
                        <a:latin typeface="WPS灵秀黑" charset="-122"/>
                        <a:ea typeface="WPS灵秀黑" charset="-122"/>
                        <a:sym typeface="+mn-ea"/>
                      </a:endParaRPr>
                    </a:p>
                  </a:txBody>
                  <a:tcPr marL="0" marR="0" marT="0" marB="0" vert="horz" anchor="ctr" anchorCtr="1">
                    <a:lnL>
                      <a:noFill/>
                    </a:lnL>
                    <a:lnR>
                      <a:noFill/>
                    </a:lnR>
                    <a:lnB w="12700" cmpd="sng">
                      <a:solidFill>
                        <a:schemeClr val="bg1">
                          <a:lumMod val="65000"/>
                        </a:schemeClr>
                      </a:solidFill>
                      <a:prstDash val="solid"/>
                    </a:lnB>
                    <a:solidFill>
                      <a:schemeClr val="accent2">
                        <a:lumMod val="20000"/>
                        <a:lumOff val="80000"/>
                      </a:schemeClr>
                    </a:solidFill>
                  </a:tcPr>
                </a:tc>
                <a:tc>
                  <a:txBody>
                    <a:bodyPr/>
                    <a:p>
                      <a:pPr algn="ctr" rtl="0" eaLnBrk="0">
                        <a:lnSpc>
                          <a:spcPct val="105000"/>
                        </a:lnSpc>
                      </a:pPr>
                      <a:endParaRPr sz="200" dirty="0">
                        <a:solidFill>
                          <a:schemeClr val="tx1">
                            <a:lumMod val="65000"/>
                            <a:lumOff val="35000"/>
                          </a:schemeClr>
                        </a:solidFill>
                        <a:latin typeface="WPS灵秀黑" charset="-122"/>
                        <a:ea typeface="WPS灵秀黑" charset="-122"/>
                        <a:sym typeface="WPS灵秀黑" charset="-122"/>
                      </a:endParaRPr>
                    </a:p>
                    <a:p>
                      <a:pPr marL="340995" algn="ctr" rtl="0" eaLnBrk="0">
                        <a:lnSpc>
                          <a:spcPct val="87000"/>
                        </a:lnSpc>
                        <a:spcBef>
                          <a:spcPts val="5"/>
                        </a:spcBef>
                      </a:pPr>
                      <a:r>
                        <a:rPr sz="1200" kern="0" spc="30" dirty="0">
                          <a:solidFill>
                            <a:schemeClr val="tx1">
                              <a:lumMod val="65000"/>
                              <a:lumOff val="35000"/>
                            </a:schemeClr>
                          </a:solidFill>
                          <a:latin typeface="WPS灵秀黑" charset="-122"/>
                          <a:ea typeface="WPS灵秀黑" charset="-122"/>
                          <a:sym typeface="WPS灵秀黑" charset="-122"/>
                        </a:rPr>
                        <a:t>76.69%</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lnB w="12700" cmpd="sng">
                      <a:solidFill>
                        <a:schemeClr val="bg1">
                          <a:lumMod val="65000"/>
                        </a:schemeClr>
                      </a:solidFill>
                      <a:prstDash val="solid"/>
                    </a:lnB>
                    <a:solidFill>
                      <a:schemeClr val="accent2">
                        <a:lumMod val="20000"/>
                        <a:lumOff val="80000"/>
                      </a:schemeClr>
                    </a:solidFill>
                  </a:tcPr>
                </a:tc>
                <a:tc>
                  <a:txBody>
                    <a:bodyPr/>
                    <a:p>
                      <a:pPr algn="ctr" rtl="0" eaLnBrk="0">
                        <a:lnSpc>
                          <a:spcPct val="119000"/>
                        </a:lnSpc>
                      </a:pPr>
                      <a:endParaRPr sz="100" dirty="0">
                        <a:solidFill>
                          <a:schemeClr val="tx1">
                            <a:lumMod val="65000"/>
                            <a:lumOff val="35000"/>
                          </a:schemeClr>
                        </a:solidFill>
                        <a:latin typeface="WPS灵秀黑" charset="-122"/>
                        <a:ea typeface="WPS灵秀黑" charset="-122"/>
                        <a:sym typeface="WPS灵秀黑" charset="-122"/>
                      </a:endParaRPr>
                    </a:p>
                    <a:p>
                      <a:pPr marL="275590" algn="ctr" rtl="0" eaLnBrk="0">
                        <a:lnSpc>
                          <a:spcPct val="87000"/>
                        </a:lnSpc>
                        <a:spcBef>
                          <a:spcPts val="0"/>
                        </a:spcBef>
                      </a:pPr>
                      <a:r>
                        <a:rPr sz="1200" kern="0" spc="30" dirty="0">
                          <a:solidFill>
                            <a:schemeClr val="tx1">
                              <a:lumMod val="65000"/>
                              <a:lumOff val="35000"/>
                            </a:schemeClr>
                          </a:solidFill>
                          <a:latin typeface="WPS灵秀黑" charset="-122"/>
                          <a:ea typeface="WPS灵秀黑" charset="-122"/>
                          <a:sym typeface="WPS灵秀黑" charset="-122"/>
                        </a:rPr>
                        <a:t>77.57%</a:t>
                      </a:r>
                      <a:endParaRPr sz="1200" kern="0" spc="30" dirty="0">
                        <a:solidFill>
                          <a:schemeClr val="tx1">
                            <a:lumMod val="65000"/>
                            <a:lumOff val="35000"/>
                          </a:schemeClr>
                        </a:solidFill>
                        <a:latin typeface="WPS灵秀黑" charset="-122"/>
                        <a:ea typeface="WPS灵秀黑" charset="-122"/>
                        <a:sym typeface="WPS灵秀黑" charset="-122"/>
                      </a:endParaRPr>
                    </a:p>
                  </a:txBody>
                  <a:tcPr marL="0" marR="0" marT="0" marB="0" vert="horz" anchor="ctr" anchorCtr="1">
                    <a:lnL>
                      <a:noFill/>
                    </a:lnL>
                    <a:lnR>
                      <a:noFill/>
                    </a:lnR>
                    <a:lnB w="12700" cmpd="sng">
                      <a:solidFill>
                        <a:schemeClr val="bg1">
                          <a:lumMod val="65000"/>
                        </a:schemeClr>
                      </a:solidFill>
                      <a:prstDash val="solid"/>
                    </a:lnB>
                    <a:solidFill>
                      <a:schemeClr val="accent2">
                        <a:lumMod val="20000"/>
                        <a:lumOff val="80000"/>
                      </a:schemeClr>
                    </a:solidFill>
                  </a:tcPr>
                </a:tc>
                <a:tc>
                  <a:txBody>
                    <a:bodyPr/>
                    <a:p>
                      <a:pPr algn="ctr" rtl="0" eaLnBrk="0">
                        <a:lnSpc>
                          <a:spcPct val="119000"/>
                        </a:lnSpc>
                      </a:pPr>
                      <a:r>
                        <a:rPr lang="en-US" sz="1200" kern="0" spc="10" dirty="0">
                          <a:latin typeface="WPS灵秀黑" charset="-122"/>
                          <a:ea typeface="WPS灵秀黑" charset="-122"/>
                        </a:rPr>
                        <a:t>     1.61</a:t>
                      </a:r>
                      <a:endParaRPr lang="en-US" sz="1200" kern="0" spc="10" dirty="0">
                        <a:latin typeface="WPS灵秀黑" charset="-122"/>
                        <a:ea typeface="WPS灵秀黑" charset="-122"/>
                      </a:endParaRPr>
                    </a:p>
                  </a:txBody>
                  <a:tcPr marL="0" marR="0" marT="0" marB="0" vert="horz">
                    <a:lnL>
                      <a:noFill/>
                    </a:lnL>
                    <a:lnR w="12700" cmpd="sng">
                      <a:solidFill>
                        <a:schemeClr val="bg1">
                          <a:lumMod val="65000"/>
                        </a:schemeClr>
                      </a:solidFill>
                      <a:prstDash val="solid"/>
                    </a:lnR>
                    <a:lnB w="12700" cmpd="sng">
                      <a:solidFill>
                        <a:schemeClr val="bg1">
                          <a:lumMod val="65000"/>
                        </a:schemeClr>
                      </a:solidFill>
                      <a:prstDash val="solid"/>
                    </a:lnB>
                    <a:solidFill>
                      <a:schemeClr val="accent2">
                        <a:lumMod val="20000"/>
                        <a:lumOff val="80000"/>
                      </a:schemeClr>
                    </a:solidFill>
                  </a:tcPr>
                </a:tc>
              </a:tr>
            </a:tbl>
          </a:graphicData>
        </a:graphic>
      </p:graphicFrame>
      <p:pic>
        <p:nvPicPr>
          <p:cNvPr id="11" name="图片 10" descr="ess-logo"/>
          <p:cNvPicPr>
            <a:picLocks noChangeAspect="1"/>
          </p:cNvPicPr>
          <p:nvPr/>
        </p:nvPicPr>
        <p:blipFill>
          <a:blip r:embed="rId3"/>
          <a:stretch>
            <a:fillRect/>
          </a:stretch>
        </p:blipFill>
        <p:spPr>
          <a:xfrm>
            <a:off x="9741535" y="217805"/>
            <a:ext cx="1813560" cy="7162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01 I</a:t>
            </a:r>
            <a:r>
              <a:rPr lang="en-US" sz="2000" b="1" kern="0" spc="-20" dirty="0">
                <a:solidFill>
                  <a:srgbClr val="000000">
                    <a:alpha val="100000"/>
                  </a:srgbClr>
                </a:solidFill>
                <a:latin typeface="Arial" panose="020B0604020202020204"/>
                <a:ea typeface="Arial" panose="020B0604020202020204"/>
                <a:cs typeface="Arial" panose="020B0604020202020204"/>
              </a:rPr>
              <a:t>nstallation oversee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pic>
        <p:nvPicPr>
          <p:cNvPr id="3" name="图片 2"/>
          <p:cNvPicPr>
            <a:picLocks noChangeAspect="1"/>
          </p:cNvPicPr>
          <p:nvPr/>
        </p:nvPicPr>
        <p:blipFill>
          <a:blip r:embed="rId2"/>
          <a:stretch>
            <a:fillRect/>
          </a:stretch>
        </p:blipFill>
        <p:spPr>
          <a:xfrm>
            <a:off x="22860" y="1112520"/>
            <a:ext cx="12169140" cy="4907280"/>
          </a:xfrm>
          <a:prstGeom prst="rect">
            <a:avLst/>
          </a:prstGeom>
        </p:spPr>
      </p:pic>
      <p:cxnSp>
        <p:nvCxnSpPr>
          <p:cNvPr id="4" name="直接连接符 3"/>
          <p:cNvCxnSpPr/>
          <p:nvPr/>
        </p:nvCxnSpPr>
        <p:spPr>
          <a:xfrm flipH="1">
            <a:off x="4079875" y="4131310"/>
            <a:ext cx="1270" cy="119380"/>
          </a:xfrm>
          <a:prstGeom prst="line">
            <a:avLst/>
          </a:prstGeom>
          <a:ln w="31750" cap="rnd">
            <a:solidFill>
              <a:srgbClr val="8BC99B"/>
            </a:solidFill>
            <a:round/>
          </a:ln>
        </p:spPr>
        <p:style>
          <a:lnRef idx="0">
            <a:srgbClr val="FFFFFF"/>
          </a:lnRef>
          <a:fillRef idx="0">
            <a:srgbClr val="FFFFFF"/>
          </a:fillRef>
          <a:effectRef idx="0">
            <a:srgbClr val="FFFFFF"/>
          </a:effectRef>
          <a:fontRef idx="minor">
            <a:schemeClr val="tx1"/>
          </a:fontRef>
        </p:style>
      </p:cxnSp>
      <p:cxnSp>
        <p:nvCxnSpPr>
          <p:cNvPr id="5" name="直接连接符 4"/>
          <p:cNvCxnSpPr/>
          <p:nvPr/>
        </p:nvCxnSpPr>
        <p:spPr>
          <a:xfrm flipV="1">
            <a:off x="4064635" y="3319145"/>
            <a:ext cx="4124325" cy="955675"/>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6258560" y="3647440"/>
            <a:ext cx="0" cy="132080"/>
          </a:xfrm>
          <a:prstGeom prst="line">
            <a:avLst/>
          </a:prstGeom>
          <a:ln w="31750">
            <a:solidFill>
              <a:srgbClr val="8BC99B"/>
            </a:solidFill>
          </a:ln>
        </p:spPr>
        <p:style>
          <a:lnRef idx="2">
            <a:schemeClr val="accent1"/>
          </a:lnRef>
          <a:fillRef idx="0">
            <a:srgbClr val="FFFFFF"/>
          </a:fillRef>
          <a:effectRef idx="0">
            <a:srgbClr val="FFFFFF"/>
          </a:effectRef>
          <a:fontRef idx="minor">
            <a:schemeClr val="tx1"/>
          </a:fontRef>
        </p:style>
      </p:cxnSp>
      <p:cxnSp>
        <p:nvCxnSpPr>
          <p:cNvPr id="8" name="直接连接符 7"/>
          <p:cNvCxnSpPr/>
          <p:nvPr/>
        </p:nvCxnSpPr>
        <p:spPr>
          <a:xfrm>
            <a:off x="8173720" y="3215640"/>
            <a:ext cx="0" cy="106680"/>
          </a:xfrm>
          <a:prstGeom prst="line">
            <a:avLst/>
          </a:prstGeom>
          <a:ln w="31750">
            <a:solidFill>
              <a:srgbClr val="8BC99B"/>
            </a:solidFill>
          </a:ln>
        </p:spPr>
        <p:style>
          <a:lnRef idx="2">
            <a:schemeClr val="accent1"/>
          </a:lnRef>
          <a:fillRef idx="0">
            <a:srgbClr val="FFFFFF"/>
          </a:fillRef>
          <a:effectRef idx="0">
            <a:srgbClr val="FFFFFF"/>
          </a:effectRef>
          <a:fontRef idx="minor">
            <a:schemeClr val="tx1"/>
          </a:fontRef>
        </p:style>
      </p:cxnSp>
      <p:cxnSp>
        <p:nvCxnSpPr>
          <p:cNvPr id="9" name="直接连接符 8"/>
          <p:cNvCxnSpPr/>
          <p:nvPr/>
        </p:nvCxnSpPr>
        <p:spPr>
          <a:xfrm>
            <a:off x="4334510" y="5716905"/>
            <a:ext cx="91440" cy="9144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0" name="直接连接符 9"/>
          <p:cNvCxnSpPr/>
          <p:nvPr/>
        </p:nvCxnSpPr>
        <p:spPr>
          <a:xfrm flipV="1">
            <a:off x="4415155" y="4824095"/>
            <a:ext cx="3431540" cy="98425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a:off x="5118100" y="5499735"/>
            <a:ext cx="69850" cy="8890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2" name="直接连接符 11"/>
          <p:cNvCxnSpPr/>
          <p:nvPr/>
        </p:nvCxnSpPr>
        <p:spPr>
          <a:xfrm>
            <a:off x="5865495" y="5296535"/>
            <a:ext cx="57150" cy="75565"/>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3" name="直接连接符 12"/>
          <p:cNvCxnSpPr/>
          <p:nvPr/>
        </p:nvCxnSpPr>
        <p:spPr>
          <a:xfrm>
            <a:off x="6595745" y="5088255"/>
            <a:ext cx="84455" cy="8255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4" name="直接连接符 13"/>
          <p:cNvCxnSpPr/>
          <p:nvPr/>
        </p:nvCxnSpPr>
        <p:spPr>
          <a:xfrm>
            <a:off x="3800475" y="5372100"/>
            <a:ext cx="96520" cy="7620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5" name="直接连接符 14"/>
          <p:cNvCxnSpPr/>
          <p:nvPr/>
        </p:nvCxnSpPr>
        <p:spPr>
          <a:xfrm>
            <a:off x="4567555" y="5170805"/>
            <a:ext cx="121920" cy="11430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6" name="直接连接符 15"/>
          <p:cNvCxnSpPr/>
          <p:nvPr/>
        </p:nvCxnSpPr>
        <p:spPr>
          <a:xfrm>
            <a:off x="5324475" y="4965700"/>
            <a:ext cx="121920" cy="95885"/>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7" name="直接连接符 16"/>
          <p:cNvCxnSpPr/>
          <p:nvPr/>
        </p:nvCxnSpPr>
        <p:spPr>
          <a:xfrm>
            <a:off x="6059170" y="4803140"/>
            <a:ext cx="104775" cy="111760"/>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19" name="直接连接符 18"/>
          <p:cNvCxnSpPr/>
          <p:nvPr/>
        </p:nvCxnSpPr>
        <p:spPr>
          <a:xfrm flipH="1" flipV="1">
            <a:off x="6318250" y="3746500"/>
            <a:ext cx="1517650" cy="1081405"/>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20" name="直接连接符 19"/>
          <p:cNvCxnSpPr/>
          <p:nvPr/>
        </p:nvCxnSpPr>
        <p:spPr>
          <a:xfrm flipV="1">
            <a:off x="7594600" y="4424045"/>
            <a:ext cx="575945" cy="236855"/>
          </a:xfrm>
          <a:prstGeom prst="line">
            <a:avLst/>
          </a:prstGeom>
          <a:ln w="28575">
            <a:solidFill>
              <a:srgbClr val="8BC99B"/>
            </a:solidFill>
          </a:ln>
        </p:spPr>
        <p:style>
          <a:lnRef idx="2">
            <a:schemeClr val="accent1"/>
          </a:lnRef>
          <a:fillRef idx="0">
            <a:srgbClr val="FFFFFF"/>
          </a:fillRef>
          <a:effectRef idx="0">
            <a:srgbClr val="FFFFFF"/>
          </a:effectRef>
          <a:fontRef idx="minor">
            <a:schemeClr val="tx1"/>
          </a:fontRef>
        </p:style>
      </p:cxnSp>
      <p:cxnSp>
        <p:nvCxnSpPr>
          <p:cNvPr id="2" name="直接连接符 1"/>
          <p:cNvCxnSpPr/>
          <p:nvPr/>
        </p:nvCxnSpPr>
        <p:spPr>
          <a:xfrm>
            <a:off x="8166100" y="4424045"/>
            <a:ext cx="1362075" cy="852805"/>
          </a:xfrm>
          <a:prstGeom prst="line">
            <a:avLst/>
          </a:prstGeom>
          <a:ln w="28575">
            <a:solidFill>
              <a:srgbClr val="92D050"/>
            </a:solidFill>
          </a:ln>
        </p:spPr>
        <p:style>
          <a:lnRef idx="2">
            <a:schemeClr val="accent1"/>
          </a:lnRef>
          <a:fillRef idx="0">
            <a:srgbClr val="FFFFFF"/>
          </a:fillRef>
          <a:effectRef idx="0">
            <a:srgbClr val="FFFFFF"/>
          </a:effectRef>
          <a:fontRef idx="minor">
            <a:schemeClr val="tx1"/>
          </a:fontRef>
        </p:style>
      </p:cxnSp>
      <p:pic>
        <p:nvPicPr>
          <p:cNvPr id="18" name="图片 17" descr="R-C"/>
          <p:cNvPicPr>
            <a:picLocks noChangeAspect="1"/>
          </p:cNvPicPr>
          <p:nvPr/>
        </p:nvPicPr>
        <p:blipFill>
          <a:blip r:embed="rId3"/>
          <a:stretch>
            <a:fillRect/>
          </a:stretch>
        </p:blipFill>
        <p:spPr>
          <a:xfrm rot="240000">
            <a:off x="4925695" y="1341755"/>
            <a:ext cx="7546975" cy="7010400"/>
          </a:xfrm>
          <a:prstGeom prst="rect">
            <a:avLst/>
          </a:prstGeom>
        </p:spPr>
      </p:pic>
      <p:pic>
        <p:nvPicPr>
          <p:cNvPr id="7" name="图片 6" descr="ess-logo"/>
          <p:cNvPicPr>
            <a:picLocks noChangeAspect="1"/>
          </p:cNvPicPr>
          <p:nvPr/>
        </p:nvPicPr>
        <p:blipFill>
          <a:blip r:embed="rId4"/>
          <a:stretch>
            <a:fillRect/>
          </a:stretch>
        </p:blipFill>
        <p:spPr>
          <a:xfrm>
            <a:off x="9741535" y="217805"/>
            <a:ext cx="1813560" cy="716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01 Schematic diagram</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pic>
        <p:nvPicPr>
          <p:cNvPr id="5" name="图片 4"/>
          <p:cNvPicPr>
            <a:picLocks noChangeAspect="1"/>
          </p:cNvPicPr>
          <p:nvPr/>
        </p:nvPicPr>
        <p:blipFill>
          <a:blip r:embed="rId2"/>
          <a:stretch>
            <a:fillRect/>
          </a:stretch>
        </p:blipFill>
        <p:spPr>
          <a:xfrm>
            <a:off x="273050" y="915035"/>
            <a:ext cx="11645900" cy="5700395"/>
          </a:xfrm>
          <a:prstGeom prst="rect">
            <a:avLst/>
          </a:prstGeom>
        </p:spPr>
      </p:pic>
      <p:pic>
        <p:nvPicPr>
          <p:cNvPr id="11" name="图片 10" descr="ess-logo"/>
          <p:cNvPicPr>
            <a:picLocks noChangeAspect="1"/>
          </p:cNvPicPr>
          <p:nvPr/>
        </p:nvPicPr>
        <p:blipFill>
          <a:blip r:embed="rId3"/>
          <a:stretch>
            <a:fillRect/>
          </a:stretch>
        </p:blipFill>
        <p:spPr>
          <a:xfrm>
            <a:off x="9741535" y="217805"/>
            <a:ext cx="1813560" cy="716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aphicFrame>
        <p:nvGraphicFramePr>
          <p:cNvPr id="4" name="表格 3"/>
          <p:cNvGraphicFramePr/>
          <p:nvPr>
            <p:custDataLst>
              <p:tags r:id="rId2"/>
            </p:custDataLst>
          </p:nvPr>
        </p:nvGraphicFramePr>
        <p:xfrm>
          <a:off x="3453130" y="365760"/>
          <a:ext cx="8415020" cy="6148070"/>
        </p:xfrm>
        <a:graphic>
          <a:graphicData uri="http://schemas.openxmlformats.org/drawingml/2006/table">
            <a:tbl>
              <a:tblPr firstRow="1" bandRow="1">
                <a:tableStyleId>{5940675A-B579-460E-94D1-54222C63F5DA}</a:tableStyleId>
              </a:tblPr>
              <a:tblGrid>
                <a:gridCol w="2900680"/>
                <a:gridCol w="2762250"/>
                <a:gridCol w="2752090"/>
              </a:tblGrid>
              <a:tr h="335280">
                <a:tc>
                  <a:txBody>
                    <a:bodyPr/>
                    <a:p>
                      <a:pPr algn="ctr">
                        <a:buNone/>
                      </a:pPr>
                      <a:r>
                        <a:rPr lang="en-US" sz="1600" b="1" kern="0" spc="-10" dirty="0">
                          <a:solidFill>
                            <a:schemeClr val="bg1"/>
                          </a:solidFill>
                          <a:latin typeface="思源黑体 Bold" panose="020B0800000000000000" charset="-122"/>
                          <a:ea typeface="思源黑体 Bold" panose="020B0800000000000000" charset="-122"/>
                        </a:rPr>
                        <a:t>Module Type</a:t>
                      </a:r>
                      <a:r>
                        <a:rPr sz="1600" b="1" kern="0" dirty="0">
                          <a:solidFill>
                            <a:schemeClr val="bg1"/>
                          </a:solidFill>
                          <a:latin typeface="思源黑体 Bold" panose="020B0800000000000000" charset="-122"/>
                          <a:ea typeface="思源黑体 Bold" panose="020B0800000000000000" charset="-122"/>
                        </a:rPr>
                        <a:t>                                         </a:t>
                      </a:r>
                      <a:r>
                        <a:rPr sz="1600" b="1" kern="0" spc="-20" dirty="0">
                          <a:solidFill>
                            <a:schemeClr val="bg1"/>
                          </a:solidFill>
                          <a:latin typeface="思源黑体 Bold" panose="020B0800000000000000" charset="-122"/>
                          <a:ea typeface="思源黑体 Bold" panose="020B0800000000000000" charset="-122"/>
                        </a:rPr>
                        <a:t> </a:t>
                      </a:r>
                      <a:endParaRPr lang="zh-CN" altLang="en-US" sz="1600" b="1" kern="0" spc="-20" dirty="0">
                        <a:solidFill>
                          <a:schemeClr val="bg1"/>
                        </a:solidFill>
                        <a:latin typeface="思源黑体 Bold" panose="020B0800000000000000" charset="-122"/>
                        <a:ea typeface="思源黑体 Bold" panose="020B0800000000000000" charset="-122"/>
                      </a:endParaRPr>
                    </a:p>
                  </a:txBody>
                  <a:tcPr anchor="ctr" anchorCtr="0">
                    <a:lnL w="12700">
                      <a:solidFill>
                        <a:schemeClr val="bg1">
                          <a:lumMod val="85000"/>
                        </a:schemeClr>
                      </a:solidFill>
                      <a:prstDash val="solid"/>
                    </a:lnL>
                    <a:lnR w="12700" cmpd="sng">
                      <a:solidFill>
                        <a:schemeClr val="bg1">
                          <a:lumMod val="95000"/>
                        </a:schemeClr>
                      </a:solidFill>
                      <a:prstDash val="solid"/>
                    </a:lnR>
                    <a:lnT w="12700">
                      <a:solidFill>
                        <a:schemeClr val="bg1">
                          <a:lumMod val="85000"/>
                        </a:schemeClr>
                      </a:solidFill>
                      <a:prstDash val="solid"/>
                    </a:lnT>
                    <a:lnB w="12700" cmpd="sng">
                      <a:solidFill>
                        <a:schemeClr val="bg1">
                          <a:lumMod val="65000"/>
                        </a:schemeClr>
                      </a:solidFill>
                      <a:prstDash val="solid"/>
                    </a:lnB>
                    <a:solidFill>
                      <a:schemeClr val="accent2"/>
                    </a:solidFill>
                  </a:tcPr>
                </a:tc>
                <a:tc gridSpan="2">
                  <a:txBody>
                    <a:bodyPr/>
                    <a:p>
                      <a:pPr algn="ctr">
                        <a:buNone/>
                      </a:pPr>
                      <a:r>
                        <a:rPr sz="1600" b="1" kern="0" spc="-20" dirty="0">
                          <a:solidFill>
                            <a:schemeClr val="bg1"/>
                          </a:solidFill>
                          <a:latin typeface="思源黑体 Bold" panose="020B0800000000000000" charset="-122"/>
                          <a:ea typeface="思源黑体 Bold" panose="020B0800000000000000" charset="-122"/>
                        </a:rPr>
                        <a:t>BSM610M10-78HNH </a:t>
                      </a:r>
                      <a:endParaRPr lang="zh-CN" altLang="en-US" sz="1600" b="1" kern="0" spc="-20" dirty="0">
                        <a:solidFill>
                          <a:schemeClr val="bg1"/>
                        </a:solidFill>
                        <a:latin typeface="思源黑体 Bold" panose="020B0800000000000000" charset="-122"/>
                        <a:ea typeface="思源黑体 Bold" panose="020B0800000000000000" charset="-122"/>
                      </a:endParaRPr>
                    </a:p>
                  </a:txBody>
                  <a:tcPr anchor="ctr" anchorCtr="0">
                    <a:lnL w="12700" cmpd="sng">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lumMod val="65000"/>
                        </a:schemeClr>
                      </a:solidFill>
                      <a:prstDash val="solid"/>
                    </a:lnB>
                    <a:solidFill>
                      <a:schemeClr val="accent2"/>
                    </a:solidFill>
                  </a:tcPr>
                </a:tc>
                <a:tc hMerge="1">
                  <a:tcPr>
                    <a:lnR w="12700">
                      <a:solidFill>
                        <a:schemeClr val="bg1">
                          <a:lumMod val="85000"/>
                        </a:schemeClr>
                      </a:solidFill>
                      <a:prstDash val="solid"/>
                    </a:lnR>
                    <a:lnT w="12700">
                      <a:solidFill>
                        <a:schemeClr val="bg1">
                          <a:lumMod val="85000"/>
                        </a:schemeClr>
                      </a:solidFill>
                      <a:prstDash val="solid"/>
                    </a:lnT>
                    <a:lnB w="12700" cmpd="sng">
                      <a:solidFill>
                        <a:schemeClr val="bg1">
                          <a:lumMod val="65000"/>
                        </a:schemeClr>
                      </a:solidFill>
                      <a:prstDash val="solid"/>
                    </a:lnB>
                  </a:tcPr>
                </a:tc>
              </a:tr>
              <a:tr h="326390">
                <a:tc rowSpan="2">
                  <a:txBody>
                    <a:bodyPr/>
                    <a:p>
                      <a:pPr>
                        <a:buNone/>
                      </a:pPr>
                      <a:r>
                        <a:rPr sz="1000" b="0" kern="0" spc="-10" dirty="0">
                          <a:solidFill>
                            <a:schemeClr val="tx1">
                              <a:lumMod val="65000"/>
                              <a:lumOff val="35000"/>
                            </a:schemeClr>
                          </a:solidFill>
                          <a:latin typeface="WPS灵秀黑" charset="-122"/>
                          <a:ea typeface="WPS灵秀黑" charset="-122"/>
                          <a:cs typeface="+mj-lt"/>
                          <a:sym typeface="WPS灵秀黑" charset="-122"/>
                        </a:rPr>
                        <a:t>Maximum</a:t>
                      </a:r>
                      <a:r>
                        <a:rPr sz="1000" b="0" kern="0" spc="90" dirty="0">
                          <a:solidFill>
                            <a:schemeClr val="tx1">
                              <a:lumMod val="65000"/>
                              <a:lumOff val="35000"/>
                            </a:schemeClr>
                          </a:solidFill>
                          <a:latin typeface="WPS灵秀黑" charset="-122"/>
                          <a:ea typeface="WPS灵秀黑" charset="-122"/>
                          <a:cs typeface="+mj-lt"/>
                          <a:sym typeface="WPS灵秀黑" charset="-122"/>
                        </a:rPr>
                        <a:t> </a:t>
                      </a:r>
                      <a:r>
                        <a:rPr sz="1000" b="0" kern="0" spc="-10" dirty="0">
                          <a:solidFill>
                            <a:schemeClr val="tx1">
                              <a:lumMod val="65000"/>
                              <a:lumOff val="35000"/>
                            </a:schemeClr>
                          </a:solidFill>
                          <a:latin typeface="WPS灵秀黑" charset="-122"/>
                          <a:ea typeface="WPS灵秀黑" charset="-122"/>
                          <a:cs typeface="+mj-lt"/>
                          <a:sym typeface="WPS灵秀黑" charset="-122"/>
                        </a:rPr>
                        <a:t>Power</a:t>
                      </a:r>
                      <a:r>
                        <a:rPr sz="1000" b="0" kern="0" spc="30" dirty="0">
                          <a:solidFill>
                            <a:schemeClr val="tx1">
                              <a:lumMod val="65000"/>
                              <a:lumOff val="35000"/>
                            </a:schemeClr>
                          </a:solidFill>
                          <a:latin typeface="WPS灵秀黑" charset="-122"/>
                          <a:ea typeface="WPS灵秀黑" charset="-122"/>
                          <a:cs typeface="+mj-lt"/>
                          <a:sym typeface="WPS灵秀黑" charset="-122"/>
                        </a:rPr>
                        <a:t>(</a:t>
                      </a:r>
                      <a:r>
                        <a:rPr sz="1000" b="0" kern="0" dirty="0">
                          <a:solidFill>
                            <a:schemeClr val="tx1">
                              <a:lumMod val="65000"/>
                              <a:lumOff val="35000"/>
                            </a:schemeClr>
                          </a:solidFill>
                          <a:latin typeface="WPS灵秀黑" charset="-122"/>
                          <a:ea typeface="WPS灵秀黑" charset="-122"/>
                          <a:cs typeface="+mj-lt"/>
                          <a:sym typeface="WPS灵秀黑" charset="-122"/>
                        </a:rPr>
                        <a:t>Pmax</a:t>
                      </a:r>
                      <a:r>
                        <a:rPr sz="1000" b="0" kern="0" spc="30" dirty="0">
                          <a:solidFill>
                            <a:schemeClr val="tx1">
                              <a:lumMod val="65000"/>
                              <a:lumOff val="35000"/>
                            </a:schemeClr>
                          </a:solidFill>
                          <a:latin typeface="WPS灵秀黑" charset="-122"/>
                          <a:ea typeface="WPS灵秀黑" charset="-122"/>
                          <a:cs typeface="+mj-lt"/>
                          <a:sym typeface="WPS灵秀黑" charset="-122"/>
                        </a:rPr>
                        <a:t>/W)</a:t>
                      </a:r>
                      <a:endParaRPr lang="zh-CN" altLang="en-US" sz="1000" b="0" kern="0" spc="30" dirty="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lumMod val="65000"/>
                        </a:schemeClr>
                      </a:solidFill>
                      <a:prstDash val="solid"/>
                    </a:lnT>
                    <a:lnB w="12700" cmpd="sng">
                      <a:solidFill>
                        <a:schemeClr val="bg1"/>
                      </a:solidFill>
                      <a:prstDash val="solid"/>
                    </a:lnB>
                  </a:tcPr>
                </a:tc>
                <a:tc>
                  <a:txBody>
                    <a:bodyPr/>
                    <a:p>
                      <a:pPr algn="ctr">
                        <a:buNone/>
                      </a:pPr>
                      <a:r>
                        <a:rPr sz="1000" kern="0" dirty="0">
                          <a:solidFill>
                            <a:schemeClr val="tx1">
                              <a:lumMod val="65000"/>
                              <a:lumOff val="35000"/>
                            </a:schemeClr>
                          </a:solidFill>
                          <a:latin typeface="WPS灵秀黑" charset="-122"/>
                          <a:ea typeface="WPS灵秀黑" charset="-122"/>
                          <a:sym typeface="WPS灵秀黑" charset="-122"/>
                        </a:rPr>
                        <a:t>STC</a:t>
                      </a:r>
                      <a:endParaRPr lang="en-US" sz="1000" kern="0" spc="-10" dirty="0">
                        <a:solidFill>
                          <a:schemeClr val="tx1">
                            <a:lumMod val="65000"/>
                            <a:lumOff val="35000"/>
                          </a:schemeClr>
                        </a:solidFill>
                        <a:latin typeface="WPS灵秀黑" charset="-122"/>
                        <a:ea typeface="WPS灵秀黑" charset="-122"/>
                        <a:sym typeface="WPS灵秀黑" charset="-122"/>
                      </a:endParaRPr>
                    </a:p>
                  </a:txBody>
                  <a:tcPr marT="71755" marB="71755" anchor="ctr" anchorCtr="0">
                    <a:lnL w="12700">
                      <a:solidFill>
                        <a:schemeClr val="bg1">
                          <a:lumMod val="95000"/>
                        </a:schemeClr>
                      </a:solidFill>
                      <a:prstDash val="solid"/>
                    </a:lnL>
                    <a:lnR w="12700">
                      <a:solidFill>
                        <a:schemeClr val="bg1">
                          <a:lumMod val="95000"/>
                        </a:schemeClr>
                      </a:solidFill>
                      <a:prstDash val="solid"/>
                    </a:lnR>
                    <a:lnT w="12700" cmpd="sng">
                      <a:solidFill>
                        <a:schemeClr val="bg1">
                          <a:lumMod val="65000"/>
                        </a:schemeClr>
                      </a:solidFill>
                      <a:prstDash val="solid"/>
                    </a:lnT>
                    <a:lnB w="12700">
                      <a:solidFill>
                        <a:schemeClr val="bg1">
                          <a:lumMod val="85000"/>
                        </a:schemeClr>
                      </a:solidFill>
                      <a:prstDash val="solid"/>
                    </a:lnB>
                  </a:tcPr>
                </a:tc>
                <a:tc>
                  <a:txBody>
                    <a:bodyPr/>
                    <a:p>
                      <a:pPr algn="ctr">
                        <a:buNone/>
                      </a:pPr>
                      <a:r>
                        <a:rPr sz="1000" kern="0" spc="-20" dirty="0">
                          <a:solidFill>
                            <a:schemeClr val="tx1">
                              <a:lumMod val="65000"/>
                              <a:lumOff val="35000"/>
                            </a:schemeClr>
                          </a:solidFill>
                          <a:latin typeface="WPS灵秀黑" charset="-122"/>
                          <a:ea typeface="WPS灵秀黑" charset="-122"/>
                          <a:sym typeface="WPS灵秀黑" charset="-122"/>
                        </a:rPr>
                        <a:t>NMOT</a:t>
                      </a:r>
                      <a:endParaRPr lang="en-US" altLang="en-US" sz="1000" kern="0" spc="-20" dirty="0">
                        <a:solidFill>
                          <a:schemeClr val="tx1">
                            <a:lumMod val="65000"/>
                            <a:lumOff val="35000"/>
                          </a:schemeClr>
                        </a:solidFill>
                        <a:latin typeface="WPS灵秀黑" charset="-122"/>
                        <a:ea typeface="WPS灵秀黑" charset="-122"/>
                        <a:sym typeface="WPS灵秀黑" charset="-122"/>
                      </a:endParaRPr>
                    </a:p>
                  </a:txBody>
                  <a:tcPr marT="71755" marB="71755" anchor="ctr" anchorCtr="0">
                    <a:lnL w="12700">
                      <a:solidFill>
                        <a:schemeClr val="bg1">
                          <a:lumMod val="95000"/>
                        </a:schemeClr>
                      </a:solidFill>
                      <a:prstDash val="solid"/>
                    </a:lnL>
                    <a:lnR w="12700">
                      <a:solidFill>
                        <a:schemeClr val="bg1">
                          <a:lumMod val="85000"/>
                        </a:schemeClr>
                      </a:solidFill>
                      <a:prstDash val="solid"/>
                    </a:lnR>
                    <a:lnT w="12700" cmpd="sng">
                      <a:solidFill>
                        <a:schemeClr val="bg1">
                          <a:lumMod val="65000"/>
                        </a:schemeClr>
                      </a:solidFill>
                      <a:prstDash val="solid"/>
                    </a:lnT>
                    <a:lnB w="12700">
                      <a:solidFill>
                        <a:schemeClr val="bg1">
                          <a:lumMod val="85000"/>
                        </a:schemeClr>
                      </a:solidFill>
                      <a:prstDash val="solid"/>
                    </a:lnB>
                  </a:tcPr>
                </a:tc>
              </a:tr>
              <a:tr h="274320">
                <a:tc vMerge="1">
                  <a:tcPr>
                    <a:lnL w="12700">
                      <a:solidFill>
                        <a:schemeClr val="bg1">
                          <a:lumMod val="85000"/>
                        </a:schemeClr>
                      </a:solidFill>
                      <a:prstDash val="solid"/>
                    </a:lnL>
                    <a:lnR w="12700">
                      <a:solidFill>
                        <a:schemeClr val="bg1">
                          <a:lumMod val="95000"/>
                        </a:schemeClr>
                      </a:solidFill>
                      <a:prstDash val="solid"/>
                    </a:lnR>
                    <a:lnB w="12700" cmpd="sng">
                      <a:solidFill>
                        <a:schemeClr val="bg1"/>
                      </a:solidFill>
                      <a:prstDash val="solid"/>
                    </a:lnB>
                  </a:tcPr>
                </a:tc>
                <a:tc>
                  <a:txBody>
                    <a:bodyPr/>
                    <a:p>
                      <a:pPr algn="ctr">
                        <a:buNone/>
                      </a:pPr>
                      <a:r>
                        <a:rPr sz="1000" kern="0" spc="-20" dirty="0">
                          <a:solidFill>
                            <a:schemeClr val="tx1">
                              <a:lumMod val="65000"/>
                              <a:lumOff val="35000"/>
                            </a:schemeClr>
                          </a:solidFill>
                          <a:latin typeface="WPS灵秀黑" charset="-122"/>
                          <a:ea typeface="WPS灵秀黑" charset="-122"/>
                          <a:sym typeface="WPS灵秀黑" charset="-122"/>
                        </a:rPr>
                        <a:t>610</a:t>
                      </a:r>
                      <a:r>
                        <a:rPr lang="en-US" sz="1000" kern="0" spc="-20" dirty="0">
                          <a:solidFill>
                            <a:schemeClr val="tx1">
                              <a:lumMod val="65000"/>
                              <a:lumOff val="35000"/>
                            </a:schemeClr>
                          </a:solidFill>
                          <a:latin typeface="WPS灵秀黑" charset="-122"/>
                          <a:ea typeface="WPS灵秀黑" charset="-122"/>
                          <a:sym typeface="WPS灵秀黑" charset="-122"/>
                        </a:rPr>
                        <a:t>  </a:t>
                      </a:r>
                      <a:endParaRPr lang="en-US" altLang="en-US" sz="1000" kern="0" spc="-2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c>
                  <a:txBody>
                    <a:bodyPr/>
                    <a:p>
                      <a:pPr algn="ctr">
                        <a:buNone/>
                      </a:pPr>
                      <a:r>
                        <a:rPr sz="1000" kern="0" spc="-10" dirty="0">
                          <a:solidFill>
                            <a:schemeClr val="tx1">
                              <a:lumMod val="65000"/>
                              <a:lumOff val="35000"/>
                            </a:schemeClr>
                          </a:solidFill>
                          <a:latin typeface="WPS灵秀黑" charset="-122"/>
                          <a:ea typeface="WPS灵秀黑" charset="-122"/>
                          <a:sym typeface="WPS灵秀黑" charset="-122"/>
                        </a:rPr>
                        <a:t>461</a:t>
                      </a:r>
                      <a:r>
                        <a:rPr lang="en-US" sz="1000" kern="0" spc="-10" dirty="0">
                          <a:solidFill>
                            <a:schemeClr val="tx1">
                              <a:lumMod val="65000"/>
                              <a:lumOff val="35000"/>
                            </a:schemeClr>
                          </a:solidFill>
                          <a:latin typeface="WPS灵秀黑" charset="-122"/>
                          <a:ea typeface="WPS灵秀黑" charset="-122"/>
                          <a:sym typeface="WPS灵秀黑" charset="-122"/>
                        </a:rPr>
                        <a:t> </a:t>
                      </a:r>
                      <a:endParaRPr lang="en-US" altLang="en-US" sz="1000" kern="0" spc="-1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r>
              <a:tr h="274320">
                <a:tc>
                  <a:txBody>
                    <a:bodyPr/>
                    <a:p>
                      <a:pPr>
                        <a:buNone/>
                      </a:pPr>
                      <a:r>
                        <a:rPr sz="1000" b="0" kern="0" spc="-20" dirty="0">
                          <a:solidFill>
                            <a:schemeClr val="tx1">
                              <a:lumMod val="65000"/>
                              <a:lumOff val="35000"/>
                            </a:schemeClr>
                          </a:solidFill>
                          <a:latin typeface="WPS灵秀黑" charset="-122"/>
                          <a:ea typeface="WPS灵秀黑" charset="-122"/>
                          <a:cs typeface="+mj-lt"/>
                          <a:sym typeface="WPS灵秀黑" charset="-122"/>
                        </a:rPr>
                        <a:t>Operating Voltage</a:t>
                      </a:r>
                      <a:endParaRPr lang="zh-CN" altLang="en-US" sz="1000" b="0" kern="0" spc="-20" dirty="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lang="en-US" sz="1000" kern="0" spc="-10" dirty="0">
                          <a:solidFill>
                            <a:schemeClr val="tx1">
                              <a:lumMod val="65000"/>
                              <a:lumOff val="35000"/>
                            </a:schemeClr>
                          </a:solidFill>
                          <a:latin typeface="WPS灵秀黑" charset="-122"/>
                          <a:ea typeface="WPS灵秀黑" charset="-122"/>
                          <a:sym typeface="WPS灵秀黑" charset="-122"/>
                        </a:rPr>
                        <a:t>50.34          </a:t>
                      </a:r>
                      <a:endParaRPr lang="en-US" sz="1000" kern="0" spc="-1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lang="en-US" sz="1000" kern="0" spc="-10" dirty="0">
                          <a:solidFill>
                            <a:schemeClr val="tx1">
                              <a:lumMod val="65000"/>
                              <a:lumOff val="35000"/>
                            </a:schemeClr>
                          </a:solidFill>
                          <a:latin typeface="WPS灵秀黑" charset="-122"/>
                          <a:ea typeface="WPS灵秀黑" charset="-122"/>
                          <a:sym typeface="WPS灵秀黑" charset="-122"/>
                        </a:rPr>
                        <a:t>48.05</a:t>
                      </a:r>
                      <a:endParaRPr lang="en-US" sz="1000" kern="0" spc="-1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274320">
                <a:tc>
                  <a:txBody>
                    <a:bodyPr/>
                    <a:p>
                      <a:pPr>
                        <a:buNone/>
                      </a:pPr>
                      <a:r>
                        <a:rPr sz="1000" b="0" kern="0" spc="-10" dirty="0">
                          <a:solidFill>
                            <a:schemeClr val="tx1">
                              <a:lumMod val="65000"/>
                              <a:lumOff val="35000"/>
                            </a:schemeClr>
                          </a:solidFill>
                          <a:latin typeface="WPS灵秀黑" charset="-122"/>
                          <a:ea typeface="WPS灵秀黑" charset="-122"/>
                          <a:cs typeface="+mj-lt"/>
                          <a:sym typeface="WPS灵秀黑" charset="-122"/>
                        </a:rPr>
                        <a:t>Operating</a:t>
                      </a:r>
                      <a:r>
                        <a:rPr sz="1000" b="0" kern="0" spc="-20" dirty="0">
                          <a:solidFill>
                            <a:schemeClr val="tx1">
                              <a:lumMod val="65000"/>
                              <a:lumOff val="35000"/>
                            </a:schemeClr>
                          </a:solidFill>
                          <a:latin typeface="WPS灵秀黑" charset="-122"/>
                          <a:ea typeface="WPS灵秀黑" charset="-122"/>
                          <a:cs typeface="+mj-lt"/>
                          <a:sym typeface="WPS灵秀黑" charset="-122"/>
                        </a:rPr>
                        <a:t> Current</a:t>
                      </a:r>
                      <a:r>
                        <a:rPr lang="en-US" sz="1000" b="0" kern="0" spc="-20" dirty="0">
                          <a:solidFill>
                            <a:schemeClr val="tx1">
                              <a:lumMod val="65000"/>
                              <a:lumOff val="35000"/>
                            </a:schemeClr>
                          </a:solidFill>
                          <a:latin typeface="WPS灵秀黑" charset="-122"/>
                          <a:ea typeface="WPS灵秀黑" charset="-122"/>
                          <a:cs typeface="+mj-lt"/>
                          <a:sym typeface="WPS灵秀黑" charset="-122"/>
                        </a:rPr>
                        <a:t> </a:t>
                      </a:r>
                      <a:r>
                        <a:rPr sz="1000" b="0" kern="0" spc="40" dirty="0">
                          <a:solidFill>
                            <a:schemeClr val="tx1">
                              <a:lumMod val="65000"/>
                              <a:lumOff val="35000"/>
                            </a:schemeClr>
                          </a:solidFill>
                          <a:latin typeface="WPS灵秀黑" charset="-122"/>
                          <a:ea typeface="WPS灵秀黑" charset="-122"/>
                          <a:cs typeface="+mj-lt"/>
                          <a:sym typeface="WPS灵秀黑" charset="-122"/>
                        </a:rPr>
                        <a:t>(</a:t>
                      </a:r>
                      <a:r>
                        <a:rPr sz="1000" b="0" kern="0" dirty="0">
                          <a:solidFill>
                            <a:schemeClr val="tx1">
                              <a:lumMod val="65000"/>
                              <a:lumOff val="35000"/>
                            </a:schemeClr>
                          </a:solidFill>
                          <a:latin typeface="WPS灵秀黑" charset="-122"/>
                          <a:ea typeface="WPS灵秀黑" charset="-122"/>
                          <a:cs typeface="+mj-lt"/>
                          <a:sym typeface="WPS灵秀黑" charset="-122"/>
                        </a:rPr>
                        <a:t>Imp</a:t>
                      </a:r>
                      <a:r>
                        <a:rPr sz="1000" b="0" kern="0" spc="40" dirty="0">
                          <a:solidFill>
                            <a:schemeClr val="tx1">
                              <a:lumMod val="65000"/>
                              <a:lumOff val="35000"/>
                            </a:schemeClr>
                          </a:solidFill>
                          <a:latin typeface="WPS灵秀黑" charset="-122"/>
                          <a:ea typeface="WPS灵秀黑" charset="-122"/>
                          <a:cs typeface="+mj-lt"/>
                          <a:sym typeface="WPS灵秀黑" charset="-122"/>
                        </a:rPr>
                        <a:t>/A)</a:t>
                      </a:r>
                      <a:r>
                        <a:rPr sz="1000" b="0" kern="0" spc="10" dirty="0">
                          <a:solidFill>
                            <a:schemeClr val="tx1">
                              <a:lumMod val="65000"/>
                              <a:lumOff val="35000"/>
                            </a:schemeClr>
                          </a:solidFill>
                          <a:latin typeface="WPS灵秀黑" charset="-122"/>
                          <a:ea typeface="WPS灵秀黑" charset="-122"/>
                          <a:cs typeface="+mj-lt"/>
                          <a:sym typeface="WPS灵秀黑" charset="-122"/>
                        </a:rPr>
                        <a:t> </a:t>
                      </a:r>
                      <a:endParaRPr lang="zh-CN" altLang="en-US" sz="1000" b="0" kern="0" spc="10" dirty="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algn="ctr">
                        <a:buNone/>
                      </a:pPr>
                      <a:r>
                        <a:rPr sz="1000" kern="0" spc="-20" dirty="0">
                          <a:solidFill>
                            <a:schemeClr val="tx1">
                              <a:lumMod val="65000"/>
                              <a:lumOff val="35000"/>
                            </a:schemeClr>
                          </a:solidFill>
                          <a:latin typeface="WPS灵秀黑" charset="-122"/>
                          <a:ea typeface="WPS灵秀黑" charset="-122"/>
                          <a:sym typeface="WPS灵秀黑" charset="-122"/>
                        </a:rPr>
                        <a:t>1</a:t>
                      </a:r>
                      <a:r>
                        <a:rPr lang="en-US" sz="1000" kern="0" spc="-20" dirty="0">
                          <a:solidFill>
                            <a:schemeClr val="tx1">
                              <a:lumMod val="65000"/>
                              <a:lumOff val="35000"/>
                            </a:schemeClr>
                          </a:solidFill>
                          <a:latin typeface="WPS灵秀黑" charset="-122"/>
                          <a:ea typeface="WPS灵秀黑" charset="-122"/>
                          <a:sym typeface="WPS灵秀黑" charset="-122"/>
                        </a:rPr>
                        <a:t>5.47          </a:t>
                      </a:r>
                      <a:endParaRPr lang="en-US" altLang="en-US" sz="1000" kern="0" spc="-2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algn="ctr">
                        <a:buNone/>
                      </a:pPr>
                      <a:r>
                        <a:rPr sz="1000" kern="0" spc="-20" dirty="0">
                          <a:solidFill>
                            <a:schemeClr val="tx1">
                              <a:lumMod val="65000"/>
                              <a:lumOff val="35000"/>
                            </a:schemeClr>
                          </a:solidFill>
                          <a:latin typeface="WPS灵秀黑" charset="-122"/>
                          <a:ea typeface="WPS灵秀黑" charset="-122"/>
                          <a:sym typeface="WPS灵秀黑" charset="-122"/>
                        </a:rPr>
                        <a:t>1</a:t>
                      </a:r>
                      <a:r>
                        <a:rPr lang="en-US" sz="1000" kern="0" spc="-20" dirty="0">
                          <a:solidFill>
                            <a:schemeClr val="tx1">
                              <a:lumMod val="65000"/>
                              <a:lumOff val="35000"/>
                            </a:schemeClr>
                          </a:solidFill>
                          <a:latin typeface="WPS灵秀黑" charset="-122"/>
                          <a:ea typeface="WPS灵秀黑" charset="-122"/>
                          <a:sym typeface="WPS灵秀黑" charset="-122"/>
                        </a:rPr>
                        <a:t>2.50</a:t>
                      </a:r>
                      <a:endParaRPr lang="en-US" altLang="zh-CN" sz="1000" kern="0" spc="-2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274320">
                <a:tc>
                  <a:txBody>
                    <a:bodyPr/>
                    <a:p>
                      <a:pPr>
                        <a:buNone/>
                      </a:pPr>
                      <a:r>
                        <a:rPr sz="1000" b="0" kern="0" spc="-10" dirty="0">
                          <a:solidFill>
                            <a:schemeClr val="tx1">
                              <a:lumMod val="65000"/>
                              <a:lumOff val="35000"/>
                            </a:schemeClr>
                          </a:solidFill>
                          <a:latin typeface="WPS灵秀黑" charset="-122"/>
                          <a:ea typeface="WPS灵秀黑" charset="-122"/>
                          <a:cs typeface="+mj-lt"/>
                          <a:sym typeface="WPS灵秀黑" charset="-122"/>
                        </a:rPr>
                        <a:t>Open-Circuit</a:t>
                      </a:r>
                      <a:r>
                        <a:rPr sz="1000" b="0" kern="0" spc="-20" dirty="0">
                          <a:solidFill>
                            <a:schemeClr val="tx1">
                              <a:lumMod val="65000"/>
                              <a:lumOff val="35000"/>
                            </a:schemeClr>
                          </a:solidFill>
                          <a:latin typeface="WPS灵秀黑" charset="-122"/>
                          <a:ea typeface="WPS灵秀黑" charset="-122"/>
                          <a:cs typeface="+mj-lt"/>
                          <a:sym typeface="WPS灵秀黑" charset="-122"/>
                        </a:rPr>
                        <a:t> Voltage</a:t>
                      </a:r>
                      <a:r>
                        <a:rPr sz="1000" b="0" kern="0" dirty="0">
                          <a:solidFill>
                            <a:schemeClr val="tx1">
                              <a:lumMod val="65000"/>
                              <a:lumOff val="35000"/>
                            </a:schemeClr>
                          </a:solidFill>
                          <a:latin typeface="WPS灵秀黑" charset="-122"/>
                          <a:ea typeface="WPS灵秀黑" charset="-122"/>
                          <a:cs typeface="+mj-lt"/>
                          <a:sym typeface="WPS灵秀黑" charset="-122"/>
                        </a:rPr>
                        <a:t>  </a:t>
                      </a:r>
                      <a:r>
                        <a:rPr sz="1000" b="0" kern="0" spc="30" dirty="0">
                          <a:solidFill>
                            <a:schemeClr val="tx1">
                              <a:lumMod val="65000"/>
                              <a:lumOff val="35000"/>
                            </a:schemeClr>
                          </a:solidFill>
                          <a:latin typeface="WPS灵秀黑" charset="-122"/>
                          <a:ea typeface="WPS灵秀黑" charset="-122"/>
                          <a:cs typeface="+mj-lt"/>
                          <a:sym typeface="WPS灵秀黑" charset="-122"/>
                        </a:rPr>
                        <a:t>(</a:t>
                      </a:r>
                      <a:r>
                        <a:rPr sz="1000" b="0" kern="0" dirty="0">
                          <a:solidFill>
                            <a:schemeClr val="tx1">
                              <a:lumMod val="65000"/>
                              <a:lumOff val="35000"/>
                            </a:schemeClr>
                          </a:solidFill>
                          <a:latin typeface="WPS灵秀黑" charset="-122"/>
                          <a:ea typeface="WPS灵秀黑" charset="-122"/>
                          <a:cs typeface="+mj-lt"/>
                          <a:sym typeface="WPS灵秀黑" charset="-122"/>
                        </a:rPr>
                        <a:t>Voc</a:t>
                      </a:r>
                      <a:r>
                        <a:rPr sz="1000" b="0" kern="0" spc="30" dirty="0">
                          <a:solidFill>
                            <a:schemeClr val="tx1">
                              <a:lumMod val="65000"/>
                              <a:lumOff val="35000"/>
                            </a:schemeClr>
                          </a:solidFill>
                          <a:latin typeface="WPS灵秀黑" charset="-122"/>
                          <a:ea typeface="WPS灵秀黑" charset="-122"/>
                          <a:cs typeface="+mj-lt"/>
                          <a:sym typeface="WPS灵秀黑" charset="-122"/>
                        </a:rPr>
                        <a:t>/V)</a:t>
                      </a:r>
                      <a:r>
                        <a:rPr sz="1000" b="0" kern="0" spc="10" dirty="0">
                          <a:solidFill>
                            <a:schemeClr val="tx1">
                              <a:lumMod val="65000"/>
                              <a:lumOff val="35000"/>
                            </a:schemeClr>
                          </a:solidFill>
                          <a:latin typeface="WPS灵秀黑" charset="-122"/>
                          <a:ea typeface="WPS灵秀黑" charset="-122"/>
                          <a:cs typeface="+mj-lt"/>
                          <a:sym typeface="WPS灵秀黑" charset="-122"/>
                        </a:rPr>
                        <a:t>  </a:t>
                      </a:r>
                      <a:endParaRPr lang="zh-CN" altLang="en-US" sz="1000" b="0" kern="0" spc="10" dirty="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lang="en-US" sz="1000" kern="0" spc="-10" dirty="0">
                          <a:solidFill>
                            <a:schemeClr val="tx1">
                              <a:lumMod val="65000"/>
                              <a:lumOff val="35000"/>
                            </a:schemeClr>
                          </a:solidFill>
                          <a:latin typeface="WPS灵秀黑" charset="-122"/>
                          <a:ea typeface="WPS灵秀黑" charset="-122"/>
                          <a:sym typeface="WPS灵秀黑" charset="-122"/>
                        </a:rPr>
                        <a:t>41.58         </a:t>
                      </a:r>
                      <a:endParaRPr lang="en-US" altLang="en-US" sz="1000" kern="0" spc="-1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lang="en-US" sz="1000" kern="0" spc="-10" dirty="0">
                          <a:solidFill>
                            <a:schemeClr val="tx1">
                              <a:lumMod val="65000"/>
                              <a:lumOff val="35000"/>
                            </a:schemeClr>
                          </a:solidFill>
                          <a:latin typeface="WPS灵秀黑" charset="-122"/>
                          <a:ea typeface="WPS灵秀黑" charset="-122"/>
                          <a:sym typeface="WPS灵秀黑" charset="-122"/>
                        </a:rPr>
                        <a:t> 39.02</a:t>
                      </a:r>
                      <a:endParaRPr lang="zh-CN" altLang="en-US" sz="1000" kern="0" spc="-10" dirty="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274320">
                <a:tc>
                  <a:txBody>
                    <a:bodyPr/>
                    <a:p>
                      <a:pPr>
                        <a:buNone/>
                      </a:pPr>
                      <a:r>
                        <a:rPr sz="1000" b="0" kern="0" spc="-10" dirty="0">
                          <a:solidFill>
                            <a:schemeClr val="tx1">
                              <a:lumMod val="65000"/>
                              <a:lumOff val="35000"/>
                            </a:schemeClr>
                          </a:solidFill>
                          <a:latin typeface="WPS灵秀黑" charset="-122"/>
                          <a:ea typeface="WPS灵秀黑" charset="-122"/>
                          <a:cs typeface="+mj-lt"/>
                          <a:sym typeface="WPS灵秀黑" charset="-122"/>
                        </a:rPr>
                        <a:t>Short-Circuit Curre</a:t>
                      </a:r>
                      <a:r>
                        <a:rPr sz="1000" b="0" kern="0" spc="-20" dirty="0">
                          <a:solidFill>
                            <a:schemeClr val="tx1">
                              <a:lumMod val="65000"/>
                              <a:lumOff val="35000"/>
                            </a:schemeClr>
                          </a:solidFill>
                          <a:latin typeface="WPS灵秀黑" charset="-122"/>
                          <a:ea typeface="WPS灵秀黑" charset="-122"/>
                          <a:cs typeface="+mj-lt"/>
                          <a:sym typeface="WPS灵秀黑" charset="-122"/>
                        </a:rPr>
                        <a:t>nt</a:t>
                      </a:r>
                      <a:r>
                        <a:rPr lang="en-US" sz="1000" b="0" kern="0" spc="-20" dirty="0">
                          <a:solidFill>
                            <a:schemeClr val="tx1">
                              <a:lumMod val="65000"/>
                              <a:lumOff val="35000"/>
                            </a:schemeClr>
                          </a:solidFill>
                          <a:latin typeface="WPS灵秀黑" charset="-122"/>
                          <a:ea typeface="WPS灵秀黑" charset="-122"/>
                          <a:cs typeface="+mj-lt"/>
                          <a:sym typeface="WPS灵秀黑" charset="-122"/>
                        </a:rPr>
                        <a:t> (</a:t>
                      </a:r>
                      <a:r>
                        <a:rPr sz="1000" b="0" kern="0" dirty="0">
                          <a:solidFill>
                            <a:schemeClr val="tx1">
                              <a:lumMod val="65000"/>
                              <a:lumOff val="35000"/>
                            </a:schemeClr>
                          </a:solidFill>
                          <a:latin typeface="WPS灵秀黑" charset="-122"/>
                          <a:ea typeface="WPS灵秀黑" charset="-122"/>
                          <a:cs typeface="+mj-lt"/>
                          <a:sym typeface="WPS灵秀黑" charset="-122"/>
                        </a:rPr>
                        <a:t>Isc</a:t>
                      </a:r>
                      <a:r>
                        <a:rPr sz="1000" b="0" kern="0" spc="20" dirty="0">
                          <a:solidFill>
                            <a:schemeClr val="tx1">
                              <a:lumMod val="65000"/>
                              <a:lumOff val="35000"/>
                            </a:schemeClr>
                          </a:solidFill>
                          <a:latin typeface="WPS灵秀黑" charset="-122"/>
                          <a:ea typeface="WPS灵秀黑" charset="-122"/>
                          <a:cs typeface="+mj-lt"/>
                          <a:sym typeface="WPS灵秀黑" charset="-122"/>
                        </a:rPr>
                        <a:t>/A)</a:t>
                      </a:r>
                      <a:endParaRPr lang="zh-CN" altLang="en-US" sz="1000" b="0" kern="0" spc="20" dirty="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14.66 </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cmpd="sng">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11.83</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cmpd="sng">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Moudle Efficiency ηm(%)</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23.61</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Power Gain</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5%</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Maximum Power (Pmax/W)</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641</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Module Efficiency(</a:t>
                      </a:r>
                      <a:r>
                        <a:rPr lang="en-US" altLang="zh-CN" sz="1000">
                          <a:solidFill>
                            <a:schemeClr val="tx1">
                              <a:lumMod val="65000"/>
                              <a:lumOff val="35000"/>
                            </a:schemeClr>
                          </a:solidFill>
                          <a:latin typeface="WPS灵秀黑" charset="-122"/>
                          <a:ea typeface="WPS灵秀黑" charset="-122"/>
                          <a:cs typeface="+mj-lt"/>
                          <a:sym typeface="WPS灵秀黑" charset="-122"/>
                        </a:rPr>
                        <a:t>η/%</a:t>
                      </a:r>
                      <a:r>
                        <a:rPr lang="en-US" altLang="zh-CN" sz="1000" b="0">
                          <a:solidFill>
                            <a:schemeClr val="tx1">
                              <a:lumMod val="65000"/>
                              <a:lumOff val="35000"/>
                            </a:schemeClr>
                          </a:solidFill>
                          <a:latin typeface="WPS灵秀黑" charset="-122"/>
                          <a:ea typeface="WPS灵秀黑" charset="-122"/>
                          <a:cs typeface="+mj-lt"/>
                          <a:sym typeface="WPS灵秀黑" charset="-122"/>
                        </a:rPr>
                        <a:t>)</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24.79</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Power Gain</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15%</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a:solidFill>
                            <a:schemeClr val="tx1">
                              <a:lumMod val="65000"/>
                              <a:lumOff val="35000"/>
                            </a:schemeClr>
                          </a:solidFill>
                          <a:latin typeface="WPS灵秀黑" charset="-122"/>
                          <a:ea typeface="WPS灵秀黑" charset="-122"/>
                          <a:cs typeface="+mj-lt"/>
                          <a:sym typeface="WPS灵秀黑" charset="-122"/>
                        </a:rPr>
                        <a:t>Maximum Power (Pmax/W)</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671</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a:solidFill>
                            <a:schemeClr val="tx1">
                              <a:lumMod val="65000"/>
                              <a:lumOff val="35000"/>
                            </a:schemeClr>
                          </a:solidFill>
                          <a:latin typeface="WPS灵秀黑" charset="-122"/>
                          <a:ea typeface="WPS灵秀黑" charset="-122"/>
                          <a:cs typeface="+mj-lt"/>
                          <a:sym typeface="WPS灵秀黑" charset="-122"/>
                        </a:rPr>
                        <a:t>Module Efficiency(η/%)</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25.98</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Cell Type </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N-type Topcon</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Cell Arrangement</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132(6*22)</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Weight</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32.5kg</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Module Dimensions</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2278*1134*30mm</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Maximum System Voltage</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1500V DC(IEC)</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Operating Temperature </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cs typeface="WPS灵秀黑" charset="-122"/>
                          <a:sym typeface="WPS灵秀黑" charset="-122"/>
                        </a:rPr>
                        <a:t>-40°C~ +85°C</a:t>
                      </a:r>
                      <a:endParaRPr lang="en-US" altLang="zh-CN" sz="1000">
                        <a:solidFill>
                          <a:schemeClr val="tx1">
                            <a:lumMod val="65000"/>
                            <a:lumOff val="35000"/>
                          </a:schemeClr>
                        </a:solidFill>
                        <a:latin typeface="WPS灵秀黑" charset="-122"/>
                        <a:ea typeface="WPS灵秀黑" charset="-122"/>
                        <a:cs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Maximum Series Fuse</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30A</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R w="12700">
                      <a:solidFill>
                        <a:schemeClr val="bg1">
                          <a:lumMod val="85000"/>
                        </a:schemeClr>
                      </a:solidFill>
                      <a:prstDash val="solid"/>
                    </a:lnR>
                    <a:lnT w="12700" cmpd="sng">
                      <a:solidFill>
                        <a:schemeClr val="bg1"/>
                      </a:solidFill>
                      <a:prstDash val="solid"/>
                    </a:lnT>
                    <a:lnB w="12700" cmpd="sng">
                      <a:solidFill>
                        <a:schemeClr val="bg1"/>
                      </a:solidFill>
                      <a:prstDash val="solid"/>
                    </a:lnB>
                  </a:tcPr>
                </a:tc>
              </a:tr>
              <a:tr h="274320">
                <a:tc>
                  <a:txBody>
                    <a:bodyPr/>
                    <a:p>
                      <a:pPr>
                        <a:buNone/>
                      </a:pPr>
                      <a:r>
                        <a:rPr lang="en-US" altLang="zh-CN" sz="1000" b="0">
                          <a:solidFill>
                            <a:schemeClr val="tx1">
                              <a:lumMod val="65000"/>
                              <a:lumOff val="35000"/>
                            </a:schemeClr>
                          </a:solidFill>
                          <a:latin typeface="WPS灵秀黑" charset="-122"/>
                          <a:ea typeface="WPS灵秀黑" charset="-122"/>
                          <a:cs typeface="+mj-lt"/>
                          <a:sym typeface="WPS灵秀黑" charset="-122"/>
                        </a:rPr>
                        <a:t>Static Loading </a:t>
                      </a:r>
                      <a:endParaRPr lang="en-US" altLang="zh-CN" sz="1000" b="0">
                        <a:solidFill>
                          <a:schemeClr val="tx1">
                            <a:lumMod val="65000"/>
                            <a:lumOff val="35000"/>
                          </a:schemeClr>
                        </a:solidFill>
                        <a:latin typeface="WPS灵秀黑" charset="-122"/>
                        <a:ea typeface="WPS灵秀黑" charset="-122"/>
                        <a:cs typeface="+mj-lt"/>
                        <a:sym typeface="WPS灵秀黑" charset="-122"/>
                      </a:endParaRPr>
                    </a:p>
                  </a:txBody>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a:solidFill>
                        <a:schemeClr val="bg1">
                          <a:lumMod val="85000"/>
                        </a:schemeClr>
                      </a:solidFill>
                      <a:prstDash val="solid"/>
                    </a:lnB>
                    <a:noFill/>
                  </a:tcPr>
                </a:tc>
                <a:tc gridSpan="2">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Snow Loading: 5400Pa/ Wind Loading: 2400Pa</a:t>
                      </a:r>
                      <a:endParaRPr lang="en-US" altLang="zh-CN" sz="1000">
                        <a:solidFill>
                          <a:schemeClr val="tx1">
                            <a:lumMod val="65000"/>
                            <a:lumOff val="35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noFill/>
                  </a:tcPr>
                </a:tc>
                <a:tc hMerge="1">
                  <a:tcPr>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tcPr>
                </a:tc>
              </a:tr>
            </a:tbl>
          </a:graphicData>
        </a:graphic>
      </p:graphicFrame>
      <p:sp>
        <p:nvSpPr>
          <p:cNvPr id="196" name="textbox 196"/>
          <p:cNvSpPr/>
          <p:nvPr/>
        </p:nvSpPr>
        <p:spPr>
          <a:xfrm>
            <a:off x="573405" y="365760"/>
            <a:ext cx="2870200" cy="344805"/>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02 PV panel</a:t>
            </a:r>
            <a:endParaRPr sz="2000" dirty="0">
              <a:latin typeface="Arial" panose="020B0604020202020204"/>
              <a:ea typeface="Arial" panose="020B0604020202020204"/>
              <a:cs typeface="Arial" panose="020B0604020202020204"/>
            </a:endParaRPr>
          </a:p>
        </p:txBody>
      </p:sp>
      <p:sp>
        <p:nvSpPr>
          <p:cNvPr id="302" name="path 302"/>
          <p:cNvSpPr/>
          <p:nvPr/>
        </p:nvSpPr>
        <p:spPr>
          <a:xfrm>
            <a:off x="573405" y="786129"/>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pic>
        <p:nvPicPr>
          <p:cNvPr id="3" name="图片 2"/>
          <p:cNvPicPr>
            <a:picLocks noChangeAspect="1"/>
          </p:cNvPicPr>
          <p:nvPr/>
        </p:nvPicPr>
        <p:blipFill>
          <a:blip r:embed="rId3"/>
          <a:stretch>
            <a:fillRect/>
          </a:stretch>
        </p:blipFill>
        <p:spPr>
          <a:xfrm>
            <a:off x="489585" y="1689100"/>
            <a:ext cx="2360930" cy="4165600"/>
          </a:xfrm>
          <a:prstGeom prst="rect">
            <a:avLst/>
          </a:prstGeom>
          <a:effectLst>
            <a:reflection stA="13000" endA="300" endPos="18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extbox 196"/>
          <p:cNvSpPr/>
          <p:nvPr/>
        </p:nvSpPr>
        <p:spPr>
          <a:xfrm>
            <a:off x="503052" y="325435"/>
            <a:ext cx="5354320" cy="344804"/>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02-1 125KW ON-grid string inverter  </a:t>
            </a:r>
            <a:endParaRPr sz="2000" dirty="0">
              <a:latin typeface="Arial" panose="020B0604020202020204"/>
              <a:ea typeface="Arial" panose="020B0604020202020204"/>
              <a:cs typeface="Arial" panose="020B0604020202020204"/>
            </a:endParaRPr>
          </a:p>
        </p:txBody>
      </p:sp>
      <p:sp>
        <p:nvSpPr>
          <p:cNvPr id="4"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graphicFrame>
        <p:nvGraphicFramePr>
          <p:cNvPr id="7" name="表格 6"/>
          <p:cNvGraphicFramePr/>
          <p:nvPr>
            <p:custDataLst>
              <p:tags r:id="rId2"/>
            </p:custDataLst>
          </p:nvPr>
        </p:nvGraphicFramePr>
        <p:xfrm>
          <a:off x="4630420" y="934085"/>
          <a:ext cx="7446010" cy="4468495"/>
        </p:xfrm>
        <a:graphic>
          <a:graphicData uri="http://schemas.openxmlformats.org/drawingml/2006/table">
            <a:tbl>
              <a:tblPr firstRow="1" bandRow="1">
                <a:tableStyleId>{5940675A-B579-460E-94D1-54222C63F5DA}</a:tableStyleId>
              </a:tblPr>
              <a:tblGrid>
                <a:gridCol w="1322705"/>
                <a:gridCol w="3061335"/>
                <a:gridCol w="5715"/>
                <a:gridCol w="3056255"/>
              </a:tblGrid>
              <a:tr h="335280">
                <a:tc>
                  <a:txBody>
                    <a:bodyPr/>
                    <a:p>
                      <a:pPr algn="ctr">
                        <a:buNone/>
                      </a:pPr>
                      <a:r>
                        <a:rPr lang="en-US" sz="1600" b="1" kern="0" spc="-10" dirty="0">
                          <a:solidFill>
                            <a:schemeClr val="bg1"/>
                          </a:solidFill>
                          <a:latin typeface="WPS灵秀黑" charset="-122"/>
                          <a:ea typeface="WPS灵秀黑" charset="-122"/>
                        </a:rPr>
                        <a:t>Model</a:t>
                      </a:r>
                      <a:r>
                        <a:rPr sz="1600" b="1" kern="0" dirty="0">
                          <a:solidFill>
                            <a:schemeClr val="bg1"/>
                          </a:solidFill>
                          <a:latin typeface="WPS灵秀黑" charset="-122"/>
                          <a:ea typeface="WPS灵秀黑" charset="-122"/>
                        </a:rPr>
                        <a:t>                                         </a:t>
                      </a:r>
                      <a:r>
                        <a:rPr sz="1600" b="1" kern="0" spc="-20" dirty="0">
                          <a:solidFill>
                            <a:schemeClr val="bg1"/>
                          </a:solidFill>
                          <a:latin typeface="WPS灵秀黑" charset="-122"/>
                          <a:ea typeface="WPS灵秀黑" charset="-122"/>
                        </a:rPr>
                        <a:t> </a:t>
                      </a:r>
                      <a:endParaRPr lang="zh-CN" altLang="en-US" sz="1600" b="1" kern="0" spc="-20" dirty="0">
                        <a:solidFill>
                          <a:schemeClr val="bg1"/>
                        </a:solidFill>
                        <a:latin typeface="WPS灵秀黑" charset="-122"/>
                        <a:ea typeface="WPS灵秀黑" charset="-122"/>
                      </a:endParaRPr>
                    </a:p>
                  </a:txBody>
                  <a:tcPr anchor="ctr" anchorCtr="0">
                    <a:lnL w="12700">
                      <a:solidFill>
                        <a:schemeClr val="bg1">
                          <a:lumMod val="85000"/>
                        </a:schemeClr>
                      </a:solidFill>
                      <a:prstDash val="solid"/>
                    </a:lnL>
                    <a:lnR w="12700" cmpd="sng">
                      <a:solidFill>
                        <a:schemeClr val="bg1">
                          <a:lumMod val="95000"/>
                        </a:schemeClr>
                      </a:solidFill>
                      <a:prstDash val="solid"/>
                    </a:lnR>
                    <a:lnT w="12700">
                      <a:solidFill>
                        <a:schemeClr val="bg1">
                          <a:lumMod val="85000"/>
                        </a:schemeClr>
                      </a:solidFill>
                      <a:prstDash val="solid"/>
                    </a:lnT>
                    <a:lnB w="12700" cmpd="sng">
                      <a:solidFill>
                        <a:schemeClr val="bg1">
                          <a:lumMod val="65000"/>
                        </a:schemeClr>
                      </a:solidFill>
                      <a:prstDash val="solid"/>
                    </a:lnB>
                    <a:solidFill>
                      <a:schemeClr val="accent2"/>
                    </a:solidFill>
                  </a:tcPr>
                </a:tc>
                <a:tc gridSpan="3">
                  <a:txBody>
                    <a:bodyPr/>
                    <a:p>
                      <a:pPr algn="ctr">
                        <a:buNone/>
                      </a:pPr>
                      <a:r>
                        <a:rPr sz="1600" b="1" kern="0" spc="-20" dirty="0">
                          <a:solidFill>
                            <a:schemeClr val="bg1"/>
                          </a:solidFill>
                          <a:latin typeface="WPS灵秀黑" charset="-122"/>
                          <a:ea typeface="WPS灵秀黑" charset="-122"/>
                        </a:rPr>
                        <a:t>BSM</a:t>
                      </a:r>
                      <a:r>
                        <a:rPr lang="en-US" sz="1600" b="1" kern="0" spc="-20" dirty="0">
                          <a:solidFill>
                            <a:schemeClr val="bg1"/>
                          </a:solidFill>
                          <a:latin typeface="WPS灵秀黑" charset="-122"/>
                          <a:ea typeface="WPS灵秀黑" charset="-122"/>
                        </a:rPr>
                        <a:t>125K-B</a:t>
                      </a:r>
                      <a:endParaRPr lang="en-US" sz="1600" b="1" kern="0" spc="-20" dirty="0">
                        <a:solidFill>
                          <a:schemeClr val="bg1"/>
                        </a:solidFill>
                        <a:latin typeface="WPS灵秀黑" charset="-122"/>
                        <a:ea typeface="WPS灵秀黑" charset="-122"/>
                      </a:endParaRPr>
                    </a:p>
                  </a:txBody>
                  <a:tcPr anchor="ctr" anchorCtr="0">
                    <a:lnL w="12700" cmpd="sng">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lumMod val="65000"/>
                        </a:schemeClr>
                      </a:solidFill>
                      <a:prstDash val="solid"/>
                    </a:lnB>
                    <a:solidFill>
                      <a:schemeClr val="accent2"/>
                    </a:solidFill>
                  </a:tcPr>
                </a:tc>
                <a:tc hMerge="1">
                  <a:tcPr anchor="ctr" anchorCtr="0">
                    <a:lnL w="12700" cmpd="sng">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lumMod val="65000"/>
                        </a:schemeClr>
                      </a:solidFill>
                      <a:prstDash val="solid"/>
                    </a:lnB>
                    <a:solidFill>
                      <a:schemeClr val="accent2"/>
                    </a:solidFill>
                  </a:tcPr>
                </a:tc>
                <a:tc hMerge="1">
                  <a:tcPr>
                    <a:lnR w="12700">
                      <a:solidFill>
                        <a:schemeClr val="bg1">
                          <a:lumMod val="85000"/>
                        </a:schemeClr>
                      </a:solidFill>
                      <a:prstDash val="solid"/>
                    </a:lnR>
                    <a:lnT w="12700">
                      <a:solidFill>
                        <a:schemeClr val="bg1">
                          <a:lumMod val="85000"/>
                        </a:schemeClr>
                      </a:solidFill>
                      <a:prstDash val="solid"/>
                    </a:lnT>
                    <a:lnB w="12700" cmpd="sng">
                      <a:solidFill>
                        <a:schemeClr val="bg1">
                          <a:lumMod val="65000"/>
                        </a:schemeClr>
                      </a:solidFill>
                      <a:prstDash val="solid"/>
                    </a:lnB>
                  </a:tcPr>
                </a:tc>
              </a:tr>
              <a:tr h="140970">
                <a:tc rowSpan="8">
                  <a:txBody>
                    <a:bodyPr/>
                    <a:p>
                      <a:pPr algn="ctr">
                        <a:buNone/>
                      </a:pPr>
                      <a:r>
                        <a:rPr lang="en-US" sz="1400" b="0" kern="0" spc="-10" dirty="0">
                          <a:solidFill>
                            <a:schemeClr val="tx1">
                              <a:lumMod val="65000"/>
                              <a:lumOff val="35000"/>
                            </a:schemeClr>
                          </a:solidFill>
                          <a:latin typeface="WPS灵秀黑" charset="-122"/>
                          <a:ea typeface="WPS灵秀黑" charset="-122"/>
                          <a:cs typeface="+mj-lt"/>
                        </a:rPr>
                        <a:t>Input(DC)</a:t>
                      </a:r>
                      <a:endParaRPr lang="en-US" sz="1400" b="0" kern="0" spc="-10" dirty="0">
                        <a:solidFill>
                          <a:schemeClr val="tx1">
                            <a:lumMod val="65000"/>
                            <a:lumOff val="35000"/>
                          </a:schemeClr>
                        </a:solidFill>
                        <a:latin typeface="WPS灵秀黑" charset="-122"/>
                        <a:ea typeface="WPS灵秀黑" charset="-122"/>
                        <a:cs typeface="+mj-lt"/>
                      </a:endParaRPr>
                    </a:p>
                  </a:txBody>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lumMod val="65000"/>
                        </a:schemeClr>
                      </a:solidFill>
                      <a:prstDash val="solid"/>
                    </a:lnT>
                    <a:lnB w="12700">
                      <a:solidFill>
                        <a:schemeClr val="bg1">
                          <a:lumMod val="85000"/>
                        </a:schemeClr>
                      </a:solidFill>
                      <a:prstDash val="solid"/>
                    </a:lnB>
                  </a:tcPr>
                </a:tc>
                <a:tc gridSpan="2">
                  <a:txBody>
                    <a:bodyPr/>
                    <a:p>
                      <a:pPr algn="ctr">
                        <a:buNone/>
                      </a:pPr>
                      <a:r>
                        <a:rPr sz="1200" kern="0" dirty="0">
                          <a:solidFill>
                            <a:schemeClr val="tx1">
                              <a:lumMod val="50000"/>
                              <a:lumOff val="50000"/>
                            </a:schemeClr>
                          </a:solidFill>
                          <a:latin typeface="WPS灵秀黑" charset="-122"/>
                          <a:ea typeface="WPS灵秀黑" charset="-122"/>
                          <a:sym typeface="+mn-ea"/>
                        </a:rPr>
                        <a:t>Max.DC Voltage</a:t>
                      </a:r>
                      <a:endParaRPr lang="en-US" sz="1200" kern="0" spc="-10" dirty="0">
                        <a:solidFill>
                          <a:schemeClr val="tx1">
                            <a:lumMod val="50000"/>
                            <a:lumOff val="50000"/>
                          </a:schemeClr>
                        </a:solidFill>
                        <a:latin typeface="WPS灵秀黑" charset="-122"/>
                        <a:ea typeface="WPS灵秀黑" charset="-122"/>
                        <a:sym typeface="+mn-ea"/>
                      </a:endParaRPr>
                    </a:p>
                  </a:txBody>
                  <a:tcPr marT="71755" marB="71755" anchor="ctr" anchorCtr="0">
                    <a:lnL w="12700">
                      <a:solidFill>
                        <a:schemeClr val="bg1">
                          <a:lumMod val="95000"/>
                        </a:schemeClr>
                      </a:solidFill>
                      <a:prstDash val="solid"/>
                    </a:lnL>
                    <a:lnR w="12700">
                      <a:solidFill>
                        <a:schemeClr val="bg1">
                          <a:lumMod val="95000"/>
                        </a:schemeClr>
                      </a:solidFill>
                      <a:prstDash val="solid"/>
                    </a:lnR>
                    <a:lnT w="12700" cmpd="sng">
                      <a:solidFill>
                        <a:schemeClr val="bg1">
                          <a:lumMod val="65000"/>
                        </a:schemeClr>
                      </a:solidFill>
                      <a:prstDash val="solid"/>
                    </a:lnT>
                    <a:lnB w="12700">
                      <a:solidFill>
                        <a:schemeClr val="bg1">
                          <a:lumMod val="85000"/>
                        </a:schemeClr>
                      </a:solidFill>
                      <a:prstDash val="solid"/>
                    </a:lnB>
                  </a:tcPr>
                </a:tc>
                <a:tc hMerge="1">
                  <a:tcPr marT="71755" marB="71755" anchor="ctr" anchorCtr="0">
                    <a:lnL w="12700">
                      <a:solidFill>
                        <a:schemeClr val="bg1">
                          <a:lumMod val="95000"/>
                        </a:schemeClr>
                      </a:solidFill>
                      <a:prstDash val="solid"/>
                    </a:lnL>
                    <a:lnR w="12700">
                      <a:solidFill>
                        <a:schemeClr val="bg1">
                          <a:lumMod val="95000"/>
                        </a:schemeClr>
                      </a:solidFill>
                      <a:prstDash val="solid"/>
                    </a:lnR>
                    <a:lnT w="12700" cmpd="sng">
                      <a:solidFill>
                        <a:schemeClr val="bg1">
                          <a:lumMod val="65000"/>
                        </a:schemeClr>
                      </a:solidFill>
                      <a:prstDash val="solid"/>
                    </a:lnT>
                    <a:lnB w="12700">
                      <a:solidFill>
                        <a:schemeClr val="bg1">
                          <a:lumMod val="85000"/>
                        </a:schemeClr>
                      </a:solidFill>
                      <a:prstDash val="solid"/>
                    </a:lnB>
                  </a:tcPr>
                </a:tc>
                <a:tc>
                  <a:txBody>
                    <a:bodyPr/>
                    <a:p>
                      <a:pPr algn="ctr">
                        <a:buNone/>
                      </a:pPr>
                      <a:r>
                        <a:rPr sz="1200" kern="0" spc="-10" dirty="0">
                          <a:solidFill>
                            <a:schemeClr val="tx1">
                              <a:lumMod val="50000"/>
                              <a:lumOff val="50000"/>
                            </a:schemeClr>
                          </a:solidFill>
                          <a:latin typeface="WPS灵秀黑" charset="-122"/>
                          <a:ea typeface="WPS灵秀黑" charset="-122"/>
                          <a:sym typeface="+mn-ea"/>
                        </a:rPr>
                        <a:t>1100V</a:t>
                      </a:r>
                      <a:endParaRPr lang="en-US" altLang="en-US" sz="1200" kern="0" spc="-10" dirty="0">
                        <a:solidFill>
                          <a:schemeClr val="tx1">
                            <a:lumMod val="50000"/>
                            <a:lumOff val="50000"/>
                          </a:schemeClr>
                        </a:solidFill>
                        <a:latin typeface="WPS灵秀黑" charset="-122"/>
                        <a:ea typeface="WPS灵秀黑" charset="-122"/>
                        <a:sym typeface="+mn-ea"/>
                      </a:endParaRPr>
                    </a:p>
                  </a:txBody>
                  <a:tcPr marT="71755" marB="71755"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lumMod val="65000"/>
                        </a:schemeClr>
                      </a:solidFill>
                      <a:prstDash val="solid"/>
                    </a:lnT>
                    <a:lnB w="12700">
                      <a:solidFill>
                        <a:schemeClr val="bg1">
                          <a:lumMod val="85000"/>
                        </a:schemeClr>
                      </a:solidFill>
                      <a:prstDash val="solid"/>
                    </a:lnB>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gridSpan="2">
                  <a:txBody>
                    <a:bodyPr/>
                    <a:p>
                      <a:pPr algn="ctr">
                        <a:buNone/>
                      </a:pPr>
                      <a:r>
                        <a:rPr sz="1200" kern="0" dirty="0">
                          <a:solidFill>
                            <a:schemeClr val="tx1">
                              <a:lumMod val="50000"/>
                              <a:lumOff val="50000"/>
                            </a:schemeClr>
                          </a:solidFill>
                          <a:latin typeface="WPS灵秀黑" charset="-122"/>
                          <a:ea typeface="WPS灵秀黑" charset="-122"/>
                          <a:sym typeface="+mn-ea"/>
                        </a:rPr>
                        <a:t>Max.Input Current</a:t>
                      </a:r>
                      <a:r>
                        <a:rPr sz="1200" kern="0" spc="5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Per</a:t>
                      </a:r>
                      <a:r>
                        <a:rPr sz="1200" kern="0" spc="4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MPPT</a:t>
                      </a:r>
                      <a:endParaRPr lang="en-US" altLang="en-US" sz="1200" kern="0" spc="-20" dirty="0">
                        <a:solidFill>
                          <a:schemeClr val="tx1">
                            <a:lumMod val="50000"/>
                            <a:lumOff val="50000"/>
                          </a:schemeClr>
                        </a:solidFill>
                        <a:latin typeface="WPS灵秀黑" charset="-122"/>
                        <a:ea typeface="WPS灵秀黑" charset="-122"/>
                        <a:sym typeface="+mn-ea"/>
                      </a:endParaRPr>
                    </a:p>
                  </a:txBody>
                  <a:tcPr>
                    <a:lnL w="12700">
                      <a:solidFill>
                        <a:schemeClr val="bg1">
                          <a:lumMod val="95000"/>
                        </a:schemeClr>
                      </a:solidFill>
                      <a:prstDash val="solid"/>
                    </a:lnL>
                    <a:lnR w="12700">
                      <a:solidFill>
                        <a:schemeClr val="bg1">
                          <a:lumMod val="9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95000"/>
                        </a:schemeClr>
                      </a:solidFill>
                      <a:prstDash val="solid"/>
                    </a:lnL>
                    <a:lnR w="12700">
                      <a:solidFill>
                        <a:schemeClr val="bg1">
                          <a:lumMod val="9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c>
                  <a:txBody>
                    <a:bodyPr/>
                    <a:p>
                      <a:pPr algn="ctr">
                        <a:buNone/>
                      </a:pPr>
                      <a:r>
                        <a:rPr sz="1200" kern="0" spc="-10" dirty="0">
                          <a:solidFill>
                            <a:schemeClr val="tx1">
                              <a:lumMod val="50000"/>
                              <a:lumOff val="50000"/>
                            </a:schemeClr>
                          </a:solidFill>
                          <a:latin typeface="WPS灵秀黑" charset="-122"/>
                          <a:ea typeface="WPS灵秀黑" charset="-122"/>
                          <a:sym typeface="+mn-ea"/>
                        </a:rPr>
                        <a:t>  40A</a:t>
                      </a:r>
                      <a:endParaRPr lang="en-US" altLang="en-US" sz="12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gridSpan="2">
                  <a:txBody>
                    <a:bodyPr/>
                    <a:p>
                      <a:pPr algn="ctr">
                        <a:buNone/>
                      </a:pPr>
                      <a:r>
                        <a:rPr sz="1200" kern="0" dirty="0">
                          <a:solidFill>
                            <a:schemeClr val="tx1">
                              <a:lumMod val="50000"/>
                              <a:lumOff val="50000"/>
                            </a:schemeClr>
                          </a:solidFill>
                          <a:latin typeface="WPS灵秀黑" charset="-122"/>
                          <a:ea typeface="WPS灵秀黑" charset="-122"/>
                          <a:sym typeface="+mn-ea"/>
                        </a:rPr>
                        <a:t>Max.Short-circuit Current</a:t>
                      </a:r>
                      <a:r>
                        <a:rPr sz="1200" kern="0" spc="4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Per</a:t>
                      </a:r>
                      <a:r>
                        <a:rPr sz="1200" kern="0" spc="5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MPPT</a:t>
                      </a:r>
                      <a:endParaRPr lang="en-US" sz="1200" kern="0" spc="-10" dirty="0">
                        <a:solidFill>
                          <a:schemeClr val="tx1">
                            <a:lumMod val="50000"/>
                            <a:lumOff val="50000"/>
                          </a:schemeClr>
                        </a:solidFill>
                        <a:latin typeface="WPS灵秀黑" charset="-122"/>
                        <a:ea typeface="WPS灵秀黑" charset="-122"/>
                        <a:sym typeface="+mn-ea"/>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hMerge="1">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sz="1200" kern="0" spc="-10" dirty="0">
                          <a:solidFill>
                            <a:schemeClr val="tx1">
                              <a:lumMod val="50000"/>
                              <a:lumOff val="50000"/>
                            </a:schemeClr>
                          </a:solidFill>
                          <a:latin typeface="WPS灵秀黑" charset="-122"/>
                          <a:ea typeface="WPS灵秀黑" charset="-122"/>
                          <a:sym typeface="+mn-ea"/>
                        </a:rPr>
                        <a:t> 60A</a:t>
                      </a:r>
                      <a:endParaRPr lang="en-US" altLang="en-US" sz="12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27432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gridSpan="2">
                  <a:txBody>
                    <a:bodyPr/>
                    <a:p>
                      <a:pPr algn="ctr">
                        <a:buNone/>
                      </a:pPr>
                      <a:r>
                        <a:rPr sz="1200" kern="0" spc="-20" dirty="0">
                          <a:solidFill>
                            <a:schemeClr val="tx1">
                              <a:lumMod val="50000"/>
                              <a:lumOff val="50000"/>
                            </a:schemeClr>
                          </a:solidFill>
                          <a:latin typeface="WPS灵秀黑" charset="-122"/>
                          <a:ea typeface="WPS灵秀黑" charset="-122"/>
                          <a:sym typeface="+mn-ea"/>
                        </a:rPr>
                        <a:t>Start Voltage</a:t>
                      </a:r>
                      <a:r>
                        <a:rPr lang="en-US" sz="1200" kern="0" spc="-20" dirty="0">
                          <a:solidFill>
                            <a:schemeClr val="tx1">
                              <a:lumMod val="50000"/>
                              <a:lumOff val="50000"/>
                            </a:schemeClr>
                          </a:solidFill>
                          <a:latin typeface="WPS灵秀黑" charset="-122"/>
                          <a:ea typeface="WPS灵秀黑" charset="-122"/>
                          <a:sym typeface="WPS灵秀黑" charset="-122"/>
                        </a:rPr>
                        <a:t>     </a:t>
                      </a:r>
                      <a:endParaRPr lang="en-US" altLang="en-US" sz="1200" kern="0" spc="-20" dirty="0">
                        <a:solidFill>
                          <a:schemeClr val="tx1">
                            <a:lumMod val="50000"/>
                            <a:lumOff val="50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marL="297815" algn="ctr" rtl="0" eaLnBrk="0">
                        <a:lnSpc>
                          <a:spcPct val="77000"/>
                        </a:lnSpc>
                        <a:spcBef>
                          <a:spcPts val="850"/>
                        </a:spcBef>
                      </a:pPr>
                      <a:r>
                        <a:rPr sz="1200" kern="0" dirty="0">
                          <a:solidFill>
                            <a:schemeClr val="tx1">
                              <a:lumMod val="50000"/>
                              <a:lumOff val="50000"/>
                            </a:schemeClr>
                          </a:solidFill>
                          <a:latin typeface="WPS灵秀黑" charset="-122"/>
                          <a:ea typeface="WPS灵秀黑" charset="-122"/>
                          <a:sym typeface="+mn-ea"/>
                        </a:rPr>
                        <a:t> </a:t>
                      </a:r>
                      <a:r>
                        <a:rPr sz="1200" kern="0" spc="-20" dirty="0">
                          <a:solidFill>
                            <a:schemeClr val="tx1">
                              <a:lumMod val="50000"/>
                              <a:lumOff val="50000"/>
                            </a:schemeClr>
                          </a:solidFill>
                          <a:latin typeface="WPS灵秀黑" charset="-122"/>
                          <a:ea typeface="WPS灵秀黑" charset="-122"/>
                          <a:sym typeface="+mn-ea"/>
                        </a:rPr>
                        <a:t>350V</a:t>
                      </a:r>
                      <a:endParaRPr lang="zh-CN" altLang="en-US" sz="12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27432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gridSpan="2">
                  <a:txBody>
                    <a:bodyPr/>
                    <a:p>
                      <a:pPr algn="ctr">
                        <a:buNone/>
                      </a:pPr>
                      <a:r>
                        <a:rPr sz="1200" kern="0" dirty="0">
                          <a:solidFill>
                            <a:schemeClr val="tx1">
                              <a:lumMod val="50000"/>
                              <a:lumOff val="50000"/>
                            </a:schemeClr>
                          </a:solidFill>
                          <a:latin typeface="WPS灵秀黑" charset="-122"/>
                          <a:ea typeface="WPS灵秀黑" charset="-122"/>
                          <a:sym typeface="+mn-ea"/>
                        </a:rPr>
                        <a:t>MPPT Voltage</a:t>
                      </a:r>
                      <a:r>
                        <a:rPr sz="1200" kern="0" spc="4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Range</a:t>
                      </a:r>
                      <a:r>
                        <a:rPr lang="en-US" sz="1200" kern="0" spc="-10" dirty="0">
                          <a:solidFill>
                            <a:schemeClr val="tx1">
                              <a:lumMod val="50000"/>
                              <a:lumOff val="50000"/>
                            </a:schemeClr>
                          </a:solidFill>
                          <a:latin typeface="WPS灵秀黑" charset="-122"/>
                          <a:ea typeface="WPS灵秀黑" charset="-122"/>
                          <a:sym typeface="WPS灵秀黑" charset="-122"/>
                        </a:rPr>
                        <a:t>      </a:t>
                      </a:r>
                      <a:endParaRPr lang="en-US" altLang="en-US" sz="1200" kern="0" spc="-10" dirty="0">
                        <a:solidFill>
                          <a:schemeClr val="tx1">
                            <a:lumMod val="50000"/>
                            <a:lumOff val="50000"/>
                          </a:schemeClr>
                        </a:solidFill>
                        <a:latin typeface="WPS灵秀黑" charset="-122"/>
                        <a:ea typeface="WPS灵秀黑" charset="-122"/>
                        <a:sym typeface="WPS灵秀黑" charset="-122"/>
                      </a:endParaRPr>
                    </a:p>
                  </a:txBody>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hMerge="1">
                  <a:tcPr>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301625" algn="ctr" rtl="0" eaLnBrk="0">
                        <a:lnSpc>
                          <a:spcPct val="77000"/>
                        </a:lnSpc>
                        <a:spcBef>
                          <a:spcPts val="1040"/>
                        </a:spcBef>
                      </a:pPr>
                      <a:r>
                        <a:rPr sz="1200" kern="0" spc="-10" dirty="0">
                          <a:solidFill>
                            <a:schemeClr val="tx1">
                              <a:lumMod val="50000"/>
                              <a:lumOff val="50000"/>
                            </a:schemeClr>
                          </a:solidFill>
                          <a:latin typeface="WPS灵秀黑" charset="-122"/>
                          <a:ea typeface="WPS灵秀黑" charset="-122"/>
                          <a:sym typeface="+mn-ea"/>
                        </a:rPr>
                        <a:t> 200-1000V</a:t>
                      </a:r>
                      <a:endParaRPr lang="zh-CN" altLang="en-US" sz="12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gridSpan="2">
                  <a:txBody>
                    <a:bodyPr/>
                    <a:p>
                      <a:pPr algn="ctr">
                        <a:buNone/>
                      </a:pPr>
                      <a:r>
                        <a:rPr sz="1200" kern="0" spc="-20" dirty="0">
                          <a:solidFill>
                            <a:schemeClr val="tx1">
                              <a:lumMod val="50000"/>
                              <a:lumOff val="50000"/>
                            </a:schemeClr>
                          </a:solidFill>
                          <a:latin typeface="WPS灵秀黑" charset="-122"/>
                          <a:ea typeface="WPS灵秀黑" charset="-122"/>
                          <a:sym typeface="+mn-ea"/>
                        </a:rPr>
                        <a:t>Nominal V</a:t>
                      </a:r>
                      <a:r>
                        <a:rPr sz="1200" kern="0" spc="-30" dirty="0">
                          <a:solidFill>
                            <a:schemeClr val="tx1">
                              <a:lumMod val="50000"/>
                              <a:lumOff val="50000"/>
                            </a:schemeClr>
                          </a:solidFill>
                          <a:latin typeface="WPS灵秀黑" charset="-122"/>
                          <a:ea typeface="WPS灵秀黑" charset="-122"/>
                          <a:sym typeface="+mn-ea"/>
                        </a:rPr>
                        <a:t>oltage</a:t>
                      </a:r>
                      <a:r>
                        <a:rPr sz="1200" kern="0" dirty="0">
                          <a:solidFill>
                            <a:schemeClr val="tx1">
                              <a:lumMod val="50000"/>
                              <a:lumOff val="50000"/>
                            </a:schemeClr>
                          </a:solidFill>
                          <a:latin typeface="WPS灵秀黑" charset="-122"/>
                          <a:ea typeface="WPS灵秀黑" charset="-122"/>
                          <a:sym typeface="+mn-ea"/>
                        </a:rPr>
                        <a:t> </a:t>
                      </a:r>
                      <a:endParaRPr lang="en-US" altLang="zh-CN" sz="1200" kern="0" dirty="0">
                        <a:solidFill>
                          <a:schemeClr val="tx1">
                            <a:lumMod val="50000"/>
                            <a:lumOff val="50000"/>
                          </a:schemeClr>
                        </a:solidFill>
                        <a:latin typeface="WPS灵秀黑" charset="-122"/>
                        <a:ea typeface="WPS灵秀黑" charset="-122"/>
                        <a:sym typeface="+mn-ea"/>
                      </a:endParaRPr>
                    </a:p>
                  </a:txBody>
                  <a:tcPr>
                    <a:lnL w="12700">
                      <a:solidFill>
                        <a:schemeClr val="bg1">
                          <a:lumMod val="95000"/>
                        </a:schemeClr>
                      </a:solidFill>
                      <a:prstDash val="solid"/>
                    </a:lnL>
                    <a:lnR w="12700" cmpd="sng">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95000"/>
                        </a:schemeClr>
                      </a:solidFill>
                      <a:prstDash val="solid"/>
                    </a:lnL>
                    <a:lnR w="12700" cmpd="sng">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marL="301625" algn="ctr" rtl="0" eaLnBrk="0">
                        <a:lnSpc>
                          <a:spcPct val="77000"/>
                        </a:lnSpc>
                        <a:spcBef>
                          <a:spcPts val="950"/>
                        </a:spcBef>
                      </a:pPr>
                      <a:r>
                        <a:rPr sz="1200" kern="0" dirty="0">
                          <a:solidFill>
                            <a:schemeClr val="tx1">
                              <a:lumMod val="50000"/>
                              <a:lumOff val="50000"/>
                            </a:schemeClr>
                          </a:solidFill>
                          <a:latin typeface="WPS灵秀黑" charset="-122"/>
                          <a:ea typeface="WPS灵秀黑" charset="-122"/>
                          <a:sym typeface="+mn-ea"/>
                        </a:rPr>
                        <a:t>   </a:t>
                      </a:r>
                      <a:r>
                        <a:rPr sz="1200" kern="0" spc="-30" dirty="0">
                          <a:solidFill>
                            <a:schemeClr val="tx1">
                              <a:lumMod val="50000"/>
                              <a:lumOff val="50000"/>
                            </a:schemeClr>
                          </a:solidFill>
                          <a:latin typeface="WPS灵秀黑" charset="-122"/>
                          <a:ea typeface="WPS灵秀黑" charset="-122"/>
                          <a:sym typeface="+mn-ea"/>
                        </a:rPr>
                        <a:t>650V</a:t>
                      </a:r>
                      <a:endParaRPr lang="en-US" altLang="zh-CN" sz="1200" kern="0" spc="-30" dirty="0">
                        <a:solidFill>
                          <a:schemeClr val="tx1">
                            <a:lumMod val="50000"/>
                            <a:lumOff val="50000"/>
                          </a:schemeClr>
                        </a:solidFill>
                        <a:latin typeface="WPS灵秀黑" charset="-122"/>
                        <a:ea typeface="WPS灵秀黑" charset="-122"/>
                        <a:sym typeface="+mn-ea"/>
                      </a:endParaRPr>
                    </a:p>
                  </a:txBody>
                  <a:tcPr anchor="ctr" anchorCtr="1">
                    <a:lnL w="12700" cmpd="sng">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tcPr>
                </a:tc>
                <a:tc>
                  <a:txBody>
                    <a:bodyPr/>
                    <a:p>
                      <a:pPr algn="ctr">
                        <a:buNone/>
                      </a:pPr>
                      <a:r>
                        <a:rPr sz="1200" kern="0" dirty="0">
                          <a:solidFill>
                            <a:schemeClr val="tx1">
                              <a:lumMod val="50000"/>
                              <a:lumOff val="50000"/>
                            </a:schemeClr>
                          </a:solidFill>
                          <a:latin typeface="WPS灵秀黑" charset="-122"/>
                          <a:ea typeface="WPS灵秀黑" charset="-122"/>
                          <a:sym typeface="+mn-ea"/>
                        </a:rPr>
                        <a:t>Number of</a:t>
                      </a:r>
                      <a:r>
                        <a:rPr sz="1200" kern="0" spc="3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MPPT</a:t>
                      </a:r>
                      <a:endParaRPr lang="en-US" altLang="zh-CN" sz="1200" kern="0" dirty="0">
                        <a:solidFill>
                          <a:schemeClr val="tx1">
                            <a:lumMod val="50000"/>
                            <a:lumOff val="50000"/>
                          </a:schemeClr>
                        </a:solidFill>
                        <a:latin typeface="WPS灵秀黑" charset="-122"/>
                        <a:ea typeface="WPS灵秀黑" charset="-122"/>
                        <a:sym typeface="+mn-ea"/>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sz="1200" kern="0" dirty="0">
                          <a:solidFill>
                            <a:schemeClr val="tx1">
                              <a:lumMod val="50000"/>
                              <a:lumOff val="50000"/>
                            </a:schemeClr>
                          </a:solidFill>
                          <a:latin typeface="WPS灵秀黑" charset="-122"/>
                          <a:ea typeface="WPS灵秀黑" charset="-122"/>
                          <a:sym typeface="+mn-ea"/>
                        </a:rPr>
                        <a:t>   </a:t>
                      </a:r>
                      <a:r>
                        <a:rPr lang="en-US" sz="1200" kern="0" spc="-30" dirty="0">
                          <a:solidFill>
                            <a:schemeClr val="tx1">
                              <a:lumMod val="50000"/>
                              <a:lumOff val="50000"/>
                            </a:schemeClr>
                          </a:solidFill>
                          <a:latin typeface="WPS灵秀黑" charset="-122"/>
                          <a:ea typeface="WPS灵秀黑" charset="-122"/>
                          <a:sym typeface="+mn-ea"/>
                        </a:rPr>
                        <a:t>8</a:t>
                      </a:r>
                      <a:endParaRPr lang="en-US" sz="1200" kern="0" spc="-30" baseline="-200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a:solidFill>
                        <a:schemeClr val="bg1">
                          <a:lumMod val="85000"/>
                        </a:schemeClr>
                      </a:solidFill>
                      <a:prstDash val="solid"/>
                    </a:lnB>
                  </a:tcPr>
                </a:tc>
                <a:tc>
                  <a:txBody>
                    <a:bodyPr/>
                    <a:p>
                      <a:pPr algn="ctr">
                        <a:buNone/>
                      </a:pPr>
                      <a:r>
                        <a:rPr sz="1200" kern="0" dirty="0">
                          <a:solidFill>
                            <a:schemeClr val="tx1">
                              <a:lumMod val="50000"/>
                              <a:lumOff val="50000"/>
                            </a:schemeClr>
                          </a:solidFill>
                          <a:latin typeface="WPS灵秀黑" charset="-122"/>
                          <a:ea typeface="WPS灵秀黑" charset="-122"/>
                          <a:sym typeface="+mn-ea"/>
                        </a:rPr>
                        <a:t>Strings</a:t>
                      </a:r>
                      <a:r>
                        <a:rPr sz="1200" kern="0" spc="5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Per</a:t>
                      </a:r>
                      <a:r>
                        <a:rPr sz="1200" kern="0" spc="5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MPPT</a:t>
                      </a:r>
                      <a:endParaRPr lang="en-US" altLang="zh-CN" sz="1200" kern="0" dirty="0">
                        <a:solidFill>
                          <a:schemeClr val="tx1">
                            <a:lumMod val="50000"/>
                            <a:lumOff val="50000"/>
                          </a:schemeClr>
                        </a:solidFill>
                        <a:latin typeface="WPS灵秀黑" charset="-122"/>
                        <a:ea typeface="WPS灵秀黑" charset="-122"/>
                        <a:sym typeface="+mn-ea"/>
                      </a:endParaRPr>
                    </a:p>
                  </a:txBody>
                  <a:tcPr>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solidFill>
                      <a:schemeClr val="accent2">
                        <a:lumMod val="20000"/>
                        <a:lumOff val="80000"/>
                      </a:schemeClr>
                    </a:solidFill>
                  </a:tcPr>
                </a:tc>
                <a:tc gridSpan="2">
                  <a:txBody>
                    <a:bodyPr/>
                    <a:p>
                      <a:pPr algn="ctr">
                        <a:buNone/>
                      </a:pPr>
                      <a:r>
                        <a:rPr lang="en-US" altLang="zh-CN" sz="1200">
                          <a:solidFill>
                            <a:schemeClr val="tx1">
                              <a:lumMod val="50000"/>
                              <a:lumOff val="50000"/>
                            </a:schemeClr>
                          </a:solidFill>
                          <a:latin typeface="WPS灵秀黑" charset="-122"/>
                          <a:ea typeface="WPS灵秀黑" charset="-122"/>
                          <a:sym typeface="WPS灵秀黑" charset="-122"/>
                        </a:rPr>
                        <a:t>    2</a:t>
                      </a:r>
                      <a:endParaRPr lang="en-US" altLang="zh-CN" sz="1200">
                        <a:solidFill>
                          <a:schemeClr val="tx1">
                            <a:lumMod val="50000"/>
                            <a:lumOff val="50000"/>
                          </a:schemeClr>
                        </a:solidFill>
                        <a:latin typeface="WPS灵秀黑" charset="-122"/>
                        <a:ea typeface="WPS灵秀黑" charset="-122"/>
                        <a:sym typeface="WPS灵秀黑" charset="-122"/>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solidFill>
                      <a:schemeClr val="accent2">
                        <a:lumMod val="20000"/>
                        <a:lumOff val="80000"/>
                      </a:schemeClr>
                    </a:solid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solidFill>
                      <a:schemeClr val="accent2">
                        <a:lumMod val="20000"/>
                        <a:lumOff val="80000"/>
                      </a:schemeClr>
                    </a:solidFill>
                  </a:tcPr>
                </a:tc>
              </a:tr>
              <a:tr h="0">
                <a:tc rowSpan="7">
                  <a:txBody>
                    <a:bodyPr/>
                    <a:p>
                      <a:pPr algn="ctr">
                        <a:buNone/>
                      </a:pPr>
                      <a:r>
                        <a:rPr lang="en-US" sz="1400" kern="0" spc="-10" dirty="0">
                          <a:solidFill>
                            <a:schemeClr val="tx1">
                              <a:lumMod val="65000"/>
                              <a:lumOff val="35000"/>
                            </a:schemeClr>
                          </a:solidFill>
                          <a:latin typeface="WPS灵秀黑" charset="-122"/>
                          <a:ea typeface="WPS灵秀黑" charset="-122"/>
                          <a:cs typeface="+mj-lt"/>
                          <a:sym typeface="+mn-ea"/>
                        </a:rPr>
                        <a:t>Output(AC)</a:t>
                      </a:r>
                      <a:endParaRPr lang="en-US" altLang="zh-CN" sz="1400" b="0" kern="0" spc="-10" dirty="0">
                        <a:solidFill>
                          <a:schemeClr val="tx1">
                            <a:lumMod val="65000"/>
                            <a:lumOff val="35000"/>
                          </a:schemeClr>
                        </a:solidFill>
                        <a:latin typeface="WPS灵秀黑" charset="-122"/>
                        <a:ea typeface="WPS灵秀黑" charset="-122"/>
                        <a:cs typeface="+mj-lt"/>
                        <a:sym typeface="+mn-ea"/>
                      </a:endParaRPr>
                    </a:p>
                  </a:txBody>
                  <a:tcPr anchor="ctr" anchorCtr="0">
                    <a:lnL w="12700">
                      <a:solidFill>
                        <a:schemeClr val="bg1">
                          <a:lumMod val="85000"/>
                        </a:schemeClr>
                      </a:solidFill>
                      <a:prstDash val="solid"/>
                    </a:lnL>
                    <a:lnR w="12700">
                      <a:solidFill>
                        <a:schemeClr val="bg1">
                          <a:lumMod val="95000"/>
                        </a:schemeClr>
                      </a:solidFill>
                      <a:prstDash val="solid"/>
                    </a:lnR>
                    <a:lnT w="12700">
                      <a:solidFill>
                        <a:schemeClr val="bg1">
                          <a:lumMod val="85000"/>
                        </a:schemeClr>
                      </a:solidFill>
                      <a:prstDash val="solid"/>
                    </a:lnT>
                    <a:lnB w="12700">
                      <a:solidFill>
                        <a:schemeClr val="bg1">
                          <a:lumMod val="85000"/>
                        </a:schemeClr>
                      </a:solidFill>
                      <a:prstDash val="solid"/>
                    </a:lnB>
                    <a:noFill/>
                  </a:tcPr>
                </a:tc>
                <a:tc>
                  <a:txBody>
                    <a:bodyPr/>
                    <a:p>
                      <a:pPr marL="295275" algn="ctr" rtl="0" eaLnBrk="0">
                        <a:lnSpc>
                          <a:spcPct val="83000"/>
                        </a:lnSpc>
                        <a:spcBef>
                          <a:spcPts val="0"/>
                        </a:spcBef>
                      </a:pPr>
                      <a:r>
                        <a:rPr sz="1000" kern="0" spc="-10" dirty="0">
                          <a:solidFill>
                            <a:schemeClr val="tx1">
                              <a:lumMod val="50000"/>
                              <a:lumOff val="50000"/>
                            </a:schemeClr>
                          </a:solidFill>
                          <a:latin typeface="WPS灵秀黑" charset="-122"/>
                          <a:ea typeface="WPS灵秀黑" charset="-122"/>
                          <a:sym typeface="+mn-ea"/>
                        </a:rPr>
                        <a:t>Nominal AC</a:t>
                      </a:r>
                      <a:r>
                        <a:rPr sz="1000" kern="0" spc="-20" dirty="0">
                          <a:solidFill>
                            <a:schemeClr val="tx1">
                              <a:lumMod val="50000"/>
                              <a:lumOff val="50000"/>
                            </a:schemeClr>
                          </a:solidFill>
                          <a:latin typeface="WPS灵秀黑" charset="-122"/>
                          <a:ea typeface="WPS灵秀黑" charset="-122"/>
                          <a:sym typeface="+mn-ea"/>
                        </a:rPr>
                        <a:t> Output</a:t>
                      </a:r>
                      <a:r>
                        <a:rPr sz="1000" kern="0" spc="50" dirty="0">
                          <a:solidFill>
                            <a:schemeClr val="tx1">
                              <a:lumMod val="50000"/>
                              <a:lumOff val="50000"/>
                            </a:schemeClr>
                          </a:solidFill>
                          <a:latin typeface="WPS灵秀黑" charset="-122"/>
                          <a:ea typeface="WPS灵秀黑" charset="-122"/>
                          <a:sym typeface="+mn-ea"/>
                        </a:rPr>
                        <a:t> </a:t>
                      </a:r>
                      <a:r>
                        <a:rPr sz="1000" kern="0" spc="-20" dirty="0">
                          <a:solidFill>
                            <a:schemeClr val="tx1">
                              <a:lumMod val="50000"/>
                              <a:lumOff val="50000"/>
                            </a:schemeClr>
                          </a:solidFill>
                          <a:latin typeface="WPS灵秀黑" charset="-122"/>
                          <a:ea typeface="WPS灵秀黑" charset="-122"/>
                          <a:sym typeface="+mn-ea"/>
                        </a:rPr>
                        <a:t>Power</a:t>
                      </a:r>
                      <a:endParaRPr lang="en-US" altLang="zh-CN" sz="10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noFill/>
                  </a:tcPr>
                </a:tc>
                <a:tc gridSpan="2">
                  <a:txBody>
                    <a:bodyPr/>
                    <a:p>
                      <a:pPr algn="ctr">
                        <a:buNone/>
                      </a:pPr>
                      <a:r>
                        <a:rPr sz="1000" kern="0" spc="-40" dirty="0">
                          <a:solidFill>
                            <a:schemeClr val="tx1">
                              <a:lumMod val="50000"/>
                              <a:lumOff val="50000"/>
                            </a:schemeClr>
                          </a:solidFill>
                          <a:latin typeface="WPS灵秀黑" charset="-122"/>
                          <a:ea typeface="WPS灵秀黑" charset="-122"/>
                          <a:sym typeface="+mn-ea"/>
                        </a:rPr>
                        <a:t>125KW</a:t>
                      </a:r>
                      <a:endParaRPr lang="en-US" altLang="zh-CN" sz="1000" kern="0" spc="-4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noFill/>
                  </a:tcPr>
                </a:tc>
                <a:tc hMerge="1">
                  <a:tcPr>
                    <a:lnL w="12700">
                      <a:solidFill>
                        <a:schemeClr val="bg1">
                          <a:lumMod val="8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noFill/>
                  </a:tcPr>
                </a:tc>
              </a:tr>
              <a:tr h="0">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295275" algn="ctr" rtl="0" eaLnBrk="0">
                        <a:lnSpc>
                          <a:spcPts val="1730"/>
                        </a:lnSpc>
                        <a:spcBef>
                          <a:spcPts val="5"/>
                        </a:spcBef>
                      </a:pPr>
                      <a:r>
                        <a:rPr sz="1000" kern="0" spc="-10" dirty="0">
                          <a:solidFill>
                            <a:schemeClr val="tx1">
                              <a:lumMod val="50000"/>
                              <a:lumOff val="50000"/>
                            </a:schemeClr>
                          </a:solidFill>
                          <a:latin typeface="WPS灵秀黑" charset="-122"/>
                          <a:ea typeface="WPS灵秀黑" charset="-122"/>
                          <a:sym typeface="+mn-ea"/>
                        </a:rPr>
                        <a:t>Max. AC Output</a:t>
                      </a:r>
                      <a:r>
                        <a:rPr sz="1000" kern="0" spc="70" dirty="0">
                          <a:solidFill>
                            <a:schemeClr val="tx1">
                              <a:lumMod val="50000"/>
                              <a:lumOff val="50000"/>
                            </a:schemeClr>
                          </a:solidFill>
                          <a:latin typeface="WPS灵秀黑" charset="-122"/>
                          <a:ea typeface="WPS灵秀黑" charset="-122"/>
                          <a:sym typeface="+mn-ea"/>
                        </a:rPr>
                        <a:t> </a:t>
                      </a:r>
                      <a:r>
                        <a:rPr sz="1000" kern="0" spc="-10" dirty="0">
                          <a:solidFill>
                            <a:schemeClr val="tx1">
                              <a:lumMod val="50000"/>
                              <a:lumOff val="50000"/>
                            </a:schemeClr>
                          </a:solidFill>
                          <a:latin typeface="WPS灵秀黑" charset="-122"/>
                          <a:ea typeface="WPS灵秀黑" charset="-122"/>
                          <a:sym typeface="+mn-ea"/>
                        </a:rPr>
                        <a:t>Power</a:t>
                      </a:r>
                      <a:endParaRPr lang="en-US" altLang="zh-CN" sz="10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sz="1000" kern="0" spc="-40" dirty="0">
                          <a:solidFill>
                            <a:schemeClr val="tx1">
                              <a:lumMod val="50000"/>
                              <a:lumOff val="50000"/>
                            </a:schemeClr>
                          </a:solidFill>
                          <a:latin typeface="WPS灵秀黑" charset="-122"/>
                          <a:ea typeface="WPS灵秀黑" charset="-122"/>
                          <a:sym typeface="+mn-ea"/>
                        </a:rPr>
                        <a:t>125kVA</a:t>
                      </a:r>
                      <a:endParaRPr lang="en-US" altLang="zh-CN" sz="1000" kern="0" spc="-4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116840">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295275" algn="ctr" rtl="0" eaLnBrk="0">
                        <a:lnSpc>
                          <a:spcPct val="84000"/>
                        </a:lnSpc>
                        <a:spcBef>
                          <a:spcPts val="985"/>
                        </a:spcBef>
                      </a:pPr>
                      <a:r>
                        <a:rPr sz="1000" kern="0" spc="-20" dirty="0">
                          <a:solidFill>
                            <a:schemeClr val="tx1">
                              <a:lumMod val="50000"/>
                              <a:lumOff val="50000"/>
                            </a:schemeClr>
                          </a:solidFill>
                          <a:latin typeface="WPS灵秀黑" charset="-122"/>
                          <a:ea typeface="WPS灵秀黑" charset="-122"/>
                          <a:sym typeface="+mn-ea"/>
                        </a:rPr>
                        <a:t>Nominal AC Voltage</a:t>
                      </a:r>
                      <a:endParaRPr lang="en-US" altLang="zh-CN" sz="10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sz="1000" kern="0" spc="-30" dirty="0">
                          <a:solidFill>
                            <a:schemeClr val="tx1">
                              <a:lumMod val="50000"/>
                              <a:lumOff val="50000"/>
                            </a:schemeClr>
                          </a:solidFill>
                          <a:latin typeface="WPS灵秀黑" charset="-122"/>
                          <a:ea typeface="WPS灵秀黑" charset="-122"/>
                          <a:sym typeface="+mn-ea"/>
                        </a:rPr>
                        <a:t>230V/400V,3</a:t>
                      </a:r>
                      <a:r>
                        <a:rPr sz="1000" kern="0" spc="-40" dirty="0">
                          <a:solidFill>
                            <a:schemeClr val="tx1">
                              <a:lumMod val="50000"/>
                              <a:lumOff val="50000"/>
                            </a:schemeClr>
                          </a:solidFill>
                          <a:latin typeface="WPS灵秀黑" charset="-122"/>
                          <a:ea typeface="WPS灵秀黑" charset="-122"/>
                          <a:sym typeface="+mn-ea"/>
                        </a:rPr>
                        <a:t>W+PE,3W+N+PE</a:t>
                      </a:r>
                      <a:endParaRPr lang="en-US" altLang="zh-CN" sz="1000" dirty="0">
                        <a:solidFill>
                          <a:schemeClr val="tx1">
                            <a:lumMod val="50000"/>
                            <a:lumOff val="50000"/>
                          </a:schemeClr>
                        </a:solidFill>
                        <a:latin typeface="WPS灵秀黑" charset="-122"/>
                        <a:ea typeface="WPS灵秀黑" charset="-122"/>
                        <a:sym typeface="WPS灵秀黑" charset="-122"/>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0">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289560" algn="ctr" rtl="0" eaLnBrk="0">
                        <a:lnSpc>
                          <a:spcPct val="84000"/>
                        </a:lnSpc>
                        <a:spcBef>
                          <a:spcPts val="1110"/>
                        </a:spcBef>
                      </a:pPr>
                      <a:r>
                        <a:rPr sz="1000" kern="0" dirty="0">
                          <a:solidFill>
                            <a:schemeClr val="tx1">
                              <a:lumMod val="50000"/>
                              <a:lumOff val="50000"/>
                            </a:schemeClr>
                          </a:solidFill>
                          <a:latin typeface="WPS灵秀黑" charset="-122"/>
                          <a:ea typeface="WPS灵秀黑" charset="-122"/>
                          <a:sym typeface="+mn-ea"/>
                        </a:rPr>
                        <a:t>AC Grid</a:t>
                      </a:r>
                      <a:r>
                        <a:rPr sz="1000" kern="0" spc="50" dirty="0">
                          <a:solidFill>
                            <a:schemeClr val="tx1">
                              <a:lumMod val="50000"/>
                              <a:lumOff val="50000"/>
                            </a:schemeClr>
                          </a:solidFill>
                          <a:latin typeface="WPS灵秀黑" charset="-122"/>
                          <a:ea typeface="WPS灵秀黑" charset="-122"/>
                          <a:sym typeface="+mn-ea"/>
                        </a:rPr>
                        <a:t> </a:t>
                      </a:r>
                      <a:r>
                        <a:rPr sz="1000" kern="0" dirty="0">
                          <a:solidFill>
                            <a:schemeClr val="tx1">
                              <a:lumMod val="50000"/>
                              <a:lumOff val="50000"/>
                            </a:schemeClr>
                          </a:solidFill>
                          <a:latin typeface="WPS灵秀黑" charset="-122"/>
                          <a:ea typeface="WPS灵秀黑" charset="-122"/>
                          <a:sym typeface="+mn-ea"/>
                        </a:rPr>
                        <a:t>Fr</a:t>
                      </a:r>
                      <a:r>
                        <a:rPr sz="1000" kern="0" spc="-10" dirty="0">
                          <a:solidFill>
                            <a:schemeClr val="tx1">
                              <a:lumMod val="50000"/>
                              <a:lumOff val="50000"/>
                            </a:schemeClr>
                          </a:solidFill>
                          <a:latin typeface="WPS灵秀黑" charset="-122"/>
                          <a:ea typeface="WPS灵秀黑" charset="-122"/>
                          <a:sym typeface="+mn-ea"/>
                        </a:rPr>
                        <a:t>equency</a:t>
                      </a:r>
                      <a:r>
                        <a:rPr sz="1000" kern="0" spc="40" dirty="0">
                          <a:solidFill>
                            <a:schemeClr val="tx1">
                              <a:lumMod val="50000"/>
                              <a:lumOff val="50000"/>
                            </a:schemeClr>
                          </a:solidFill>
                          <a:latin typeface="WPS灵秀黑" charset="-122"/>
                          <a:ea typeface="WPS灵秀黑" charset="-122"/>
                          <a:sym typeface="+mn-ea"/>
                        </a:rPr>
                        <a:t> </a:t>
                      </a:r>
                      <a:r>
                        <a:rPr sz="1000" kern="0" spc="-10" dirty="0">
                          <a:solidFill>
                            <a:schemeClr val="tx1">
                              <a:lumMod val="50000"/>
                              <a:lumOff val="50000"/>
                            </a:schemeClr>
                          </a:solidFill>
                          <a:latin typeface="WPS灵秀黑" charset="-122"/>
                          <a:ea typeface="WPS灵秀黑" charset="-122"/>
                          <a:sym typeface="+mn-ea"/>
                        </a:rPr>
                        <a:t>Range</a:t>
                      </a:r>
                      <a:endParaRPr lang="en-US" altLang="zh-CN" sz="10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sz="1000" kern="0" spc="20" dirty="0">
                          <a:solidFill>
                            <a:schemeClr val="tx1">
                              <a:lumMod val="50000"/>
                              <a:lumOff val="50000"/>
                            </a:schemeClr>
                          </a:solidFill>
                          <a:latin typeface="WPS灵秀黑" charset="-122"/>
                          <a:ea typeface="WPS灵秀黑" charset="-122"/>
                          <a:cs typeface="WPS灵秀黑" charset="-122"/>
                          <a:sym typeface="+mn-ea"/>
                        </a:rPr>
                        <a:t>50</a:t>
                      </a:r>
                      <a:r>
                        <a:rPr sz="1000" kern="0" dirty="0">
                          <a:solidFill>
                            <a:schemeClr val="tx1">
                              <a:lumMod val="50000"/>
                              <a:lumOff val="50000"/>
                            </a:schemeClr>
                          </a:solidFill>
                          <a:latin typeface="WPS灵秀黑" charset="-122"/>
                          <a:ea typeface="WPS灵秀黑" charset="-122"/>
                          <a:cs typeface="WPS灵秀黑" charset="-122"/>
                          <a:sym typeface="+mn-ea"/>
                        </a:rPr>
                        <a:t>Hz</a:t>
                      </a:r>
                      <a:r>
                        <a:rPr sz="1000" kern="0" spc="20" dirty="0">
                          <a:solidFill>
                            <a:schemeClr val="tx1">
                              <a:lumMod val="50000"/>
                              <a:lumOff val="50000"/>
                            </a:schemeClr>
                          </a:solidFill>
                          <a:latin typeface="WPS灵秀黑" charset="-122"/>
                          <a:ea typeface="WPS灵秀黑" charset="-122"/>
                          <a:cs typeface="WPS灵秀黑" charset="-122"/>
                          <a:sym typeface="+mn-ea"/>
                        </a:rPr>
                        <a:t> / 60</a:t>
                      </a:r>
                      <a:r>
                        <a:rPr sz="1000" kern="0" dirty="0">
                          <a:solidFill>
                            <a:schemeClr val="tx1">
                              <a:lumMod val="50000"/>
                              <a:lumOff val="50000"/>
                            </a:schemeClr>
                          </a:solidFill>
                          <a:latin typeface="WPS灵秀黑" charset="-122"/>
                          <a:ea typeface="WPS灵秀黑" charset="-122"/>
                          <a:cs typeface="WPS灵秀黑" charset="-122"/>
                          <a:sym typeface="+mn-ea"/>
                        </a:rPr>
                        <a:t>Hz</a:t>
                      </a:r>
                      <a:r>
                        <a:rPr sz="1000" kern="0" spc="20" dirty="0">
                          <a:solidFill>
                            <a:schemeClr val="tx1">
                              <a:lumMod val="50000"/>
                              <a:lumOff val="50000"/>
                            </a:schemeClr>
                          </a:solidFill>
                          <a:latin typeface="WPS灵秀黑" charset="-122"/>
                          <a:ea typeface="WPS灵秀黑" charset="-122"/>
                          <a:cs typeface="WPS灵秀黑" charset="-122"/>
                          <a:sym typeface="+mn-ea"/>
                        </a:rPr>
                        <a:t>(±5</a:t>
                      </a:r>
                      <a:r>
                        <a:rPr sz="1000" kern="0" dirty="0">
                          <a:solidFill>
                            <a:schemeClr val="tx1">
                              <a:lumMod val="50000"/>
                              <a:lumOff val="50000"/>
                            </a:schemeClr>
                          </a:solidFill>
                          <a:latin typeface="WPS灵秀黑" charset="-122"/>
                          <a:ea typeface="WPS灵秀黑" charset="-122"/>
                          <a:cs typeface="WPS灵秀黑" charset="-122"/>
                          <a:sym typeface="+mn-ea"/>
                        </a:rPr>
                        <a:t>Hz</a:t>
                      </a:r>
                      <a:r>
                        <a:rPr sz="1000" kern="0" spc="20" dirty="0">
                          <a:solidFill>
                            <a:schemeClr val="tx1">
                              <a:lumMod val="50000"/>
                              <a:lumOff val="50000"/>
                            </a:schemeClr>
                          </a:solidFill>
                          <a:latin typeface="WPS灵秀黑" charset="-122"/>
                          <a:ea typeface="WPS灵秀黑" charset="-122"/>
                          <a:cs typeface="WPS灵秀黑" charset="-122"/>
                          <a:sym typeface="+mn-ea"/>
                        </a:rPr>
                        <a:t>)</a:t>
                      </a:r>
                      <a:endParaRPr lang="en-US" altLang="zh-CN" sz="1000" kern="0" spc="20" dirty="0">
                        <a:solidFill>
                          <a:schemeClr val="tx1">
                            <a:lumMod val="50000"/>
                            <a:lumOff val="50000"/>
                          </a:schemeClr>
                        </a:solidFill>
                        <a:latin typeface="WPS灵秀黑" charset="-122"/>
                        <a:ea typeface="WPS灵秀黑" charset="-122"/>
                        <a:cs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0">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295275" algn="ctr" rtl="0" eaLnBrk="0">
                        <a:lnSpc>
                          <a:spcPct val="83000"/>
                        </a:lnSpc>
                        <a:spcBef>
                          <a:spcPts val="1305"/>
                        </a:spcBef>
                      </a:pPr>
                      <a:r>
                        <a:rPr sz="1000" kern="0" spc="-10" dirty="0">
                          <a:solidFill>
                            <a:schemeClr val="tx1">
                              <a:lumMod val="50000"/>
                              <a:lumOff val="50000"/>
                            </a:schemeClr>
                          </a:solidFill>
                          <a:latin typeface="WPS灵秀黑" charset="-122"/>
                          <a:ea typeface="WPS灵秀黑" charset="-122"/>
                          <a:sym typeface="+mn-ea"/>
                        </a:rPr>
                        <a:t>Max. Outpu</a:t>
                      </a:r>
                      <a:r>
                        <a:rPr sz="1000" kern="0" spc="-20" dirty="0">
                          <a:solidFill>
                            <a:schemeClr val="tx1">
                              <a:lumMod val="50000"/>
                              <a:lumOff val="50000"/>
                            </a:schemeClr>
                          </a:solidFill>
                          <a:latin typeface="WPS灵秀黑" charset="-122"/>
                          <a:ea typeface="WPS灵秀黑" charset="-122"/>
                          <a:sym typeface="+mn-ea"/>
                        </a:rPr>
                        <a:t>t</a:t>
                      </a:r>
                      <a:r>
                        <a:rPr sz="1000" kern="0" spc="20" dirty="0">
                          <a:solidFill>
                            <a:schemeClr val="tx1">
                              <a:lumMod val="50000"/>
                              <a:lumOff val="50000"/>
                            </a:schemeClr>
                          </a:solidFill>
                          <a:latin typeface="WPS灵秀黑" charset="-122"/>
                          <a:ea typeface="WPS灵秀黑" charset="-122"/>
                          <a:sym typeface="+mn-ea"/>
                        </a:rPr>
                        <a:t> </a:t>
                      </a:r>
                      <a:r>
                        <a:rPr sz="1000" kern="0" spc="-20" dirty="0">
                          <a:solidFill>
                            <a:schemeClr val="tx1">
                              <a:lumMod val="50000"/>
                              <a:lumOff val="50000"/>
                            </a:schemeClr>
                          </a:solidFill>
                          <a:latin typeface="WPS灵秀黑" charset="-122"/>
                          <a:ea typeface="WPS灵秀黑" charset="-122"/>
                          <a:sym typeface="+mn-ea"/>
                        </a:rPr>
                        <a:t>Current</a:t>
                      </a:r>
                      <a:endParaRPr lang="en-US" altLang="zh-CN" sz="10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gridSpan="2">
                  <a:txBody>
                    <a:bodyPr/>
                    <a:p>
                      <a:pPr algn="ctr">
                        <a:buNone/>
                      </a:pPr>
                      <a:r>
                        <a:rPr sz="1000" kern="0" spc="-30" dirty="0">
                          <a:solidFill>
                            <a:schemeClr val="tx1">
                              <a:lumMod val="50000"/>
                              <a:lumOff val="50000"/>
                            </a:schemeClr>
                          </a:solidFill>
                          <a:latin typeface="WPS灵秀黑" charset="-122"/>
                          <a:ea typeface="WPS灵秀黑" charset="-122"/>
                          <a:sym typeface="+mn-ea"/>
                        </a:rPr>
                        <a:t>181.2</a:t>
                      </a:r>
                      <a:r>
                        <a:rPr lang="en-US" sz="1000" kern="0" spc="-30" dirty="0">
                          <a:solidFill>
                            <a:schemeClr val="tx1">
                              <a:lumMod val="50000"/>
                              <a:lumOff val="50000"/>
                            </a:schemeClr>
                          </a:solidFill>
                          <a:latin typeface="WPS灵秀黑" charset="-122"/>
                          <a:ea typeface="WPS灵秀黑" charset="-122"/>
                          <a:sym typeface="+mn-ea"/>
                        </a:rPr>
                        <a:t>A</a:t>
                      </a:r>
                      <a:endParaRPr lang="en-US" sz="1000" kern="0" spc="-3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0">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marL="295275" algn="ctr" rtl="0" eaLnBrk="0">
                        <a:lnSpc>
                          <a:spcPts val="1610"/>
                        </a:lnSpc>
                        <a:spcBef>
                          <a:spcPts val="5"/>
                        </a:spcBef>
                      </a:pPr>
                      <a:r>
                        <a:rPr sz="1000" kern="0" spc="-10" dirty="0">
                          <a:solidFill>
                            <a:schemeClr val="tx1">
                              <a:lumMod val="50000"/>
                              <a:lumOff val="50000"/>
                            </a:schemeClr>
                          </a:solidFill>
                          <a:latin typeface="WPS灵秀黑" charset="-122"/>
                          <a:ea typeface="WPS灵秀黑" charset="-122"/>
                          <a:sym typeface="+mn-ea"/>
                        </a:rPr>
                        <a:t>Power</a:t>
                      </a:r>
                      <a:r>
                        <a:rPr sz="1000" kern="0" spc="90" dirty="0">
                          <a:solidFill>
                            <a:schemeClr val="tx1">
                              <a:lumMod val="50000"/>
                              <a:lumOff val="50000"/>
                            </a:schemeClr>
                          </a:solidFill>
                          <a:latin typeface="WPS灵秀黑" charset="-122"/>
                          <a:ea typeface="WPS灵秀黑" charset="-122"/>
                          <a:sym typeface="+mn-ea"/>
                        </a:rPr>
                        <a:t> </a:t>
                      </a:r>
                      <a:r>
                        <a:rPr sz="1000" kern="0" spc="-10" dirty="0">
                          <a:solidFill>
                            <a:schemeClr val="tx1">
                              <a:lumMod val="50000"/>
                              <a:lumOff val="50000"/>
                            </a:schemeClr>
                          </a:solidFill>
                          <a:latin typeface="WPS灵秀黑" charset="-122"/>
                          <a:ea typeface="WPS灵秀黑" charset="-122"/>
                          <a:sym typeface="+mn-ea"/>
                        </a:rPr>
                        <a:t>Factor(Φ)</a:t>
                      </a:r>
                      <a:endParaRPr lang="en-US" altLang="zh-CN" sz="1000" kern="0" spc="-1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gridSpan="2">
                  <a:txBody>
                    <a:bodyPr/>
                    <a:p>
                      <a:pPr algn="ctr">
                        <a:buNone/>
                      </a:pPr>
                      <a:r>
                        <a:rPr sz="1000" kern="0" spc="30" dirty="0">
                          <a:solidFill>
                            <a:schemeClr val="tx1">
                              <a:lumMod val="50000"/>
                              <a:lumOff val="50000"/>
                            </a:schemeClr>
                          </a:solidFill>
                          <a:latin typeface="WPS灵秀黑" charset="-122"/>
                          <a:ea typeface="WPS灵秀黑" charset="-122"/>
                          <a:sym typeface="+mn-ea"/>
                        </a:rPr>
                        <a:t>0.8</a:t>
                      </a:r>
                      <a:r>
                        <a:rPr sz="1000" kern="0" dirty="0">
                          <a:solidFill>
                            <a:schemeClr val="tx1">
                              <a:lumMod val="50000"/>
                              <a:lumOff val="50000"/>
                            </a:schemeClr>
                          </a:solidFill>
                          <a:latin typeface="WPS灵秀黑" charset="-122"/>
                          <a:ea typeface="WPS灵秀黑" charset="-122"/>
                          <a:sym typeface="+mn-ea"/>
                        </a:rPr>
                        <a:t>leading</a:t>
                      </a:r>
                      <a:r>
                        <a:rPr sz="1000" kern="0" spc="30" dirty="0">
                          <a:solidFill>
                            <a:schemeClr val="tx1">
                              <a:lumMod val="50000"/>
                              <a:lumOff val="50000"/>
                            </a:schemeClr>
                          </a:solidFill>
                          <a:latin typeface="WPS灵秀黑" charset="-122"/>
                          <a:ea typeface="WPS灵秀黑" charset="-122"/>
                          <a:sym typeface="+mn-ea"/>
                        </a:rPr>
                        <a:t>-0.8</a:t>
                      </a:r>
                      <a:r>
                        <a:rPr sz="1000" kern="0" dirty="0">
                          <a:solidFill>
                            <a:schemeClr val="tx1">
                              <a:lumMod val="50000"/>
                              <a:lumOff val="50000"/>
                            </a:schemeClr>
                          </a:solidFill>
                          <a:latin typeface="WPS灵秀黑" charset="-122"/>
                          <a:ea typeface="WPS灵秀黑" charset="-122"/>
                          <a:sym typeface="+mn-ea"/>
                        </a:rPr>
                        <a:t>lagging</a:t>
                      </a:r>
                      <a:endParaRPr lang="en-US" altLang="zh-CN" sz="1000" kern="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r h="304165">
                <a:tc vMerge="1">
                  <a:tcPr anchor="ctr" anchorCtr="0">
                    <a:lnL w="12700">
                      <a:solidFill>
                        <a:schemeClr val="bg1">
                          <a:lumMod val="85000"/>
                        </a:schemeClr>
                      </a:solidFill>
                      <a:prstDash val="solid"/>
                    </a:lnL>
                    <a:lnR w="12700">
                      <a:solidFill>
                        <a:schemeClr val="bg1">
                          <a:lumMod val="95000"/>
                        </a:schemeClr>
                      </a:solidFill>
                      <a:prstDash val="solid"/>
                    </a:lnR>
                    <a:lnT w="12700" cmpd="sng">
                      <a:solidFill>
                        <a:schemeClr val="bg1"/>
                      </a:solidFill>
                      <a:prstDash val="solid"/>
                    </a:lnT>
                    <a:lnB w="12700">
                      <a:solidFill>
                        <a:schemeClr val="bg1">
                          <a:lumMod val="85000"/>
                        </a:schemeClr>
                      </a:solidFill>
                      <a:prstDash val="solid"/>
                    </a:lnB>
                    <a:noFill/>
                  </a:tcPr>
                </a:tc>
                <a:tc>
                  <a:txBody>
                    <a:bodyPr/>
                    <a:p>
                      <a:pPr marL="289560" algn="ctr" rtl="0" eaLnBrk="0">
                        <a:lnSpc>
                          <a:spcPct val="85000"/>
                        </a:lnSpc>
                        <a:spcBef>
                          <a:spcPts val="5"/>
                        </a:spcBef>
                      </a:pPr>
                      <a:r>
                        <a:rPr sz="1000" kern="0" spc="-20" dirty="0">
                          <a:solidFill>
                            <a:schemeClr val="tx1">
                              <a:lumMod val="50000"/>
                              <a:lumOff val="50000"/>
                            </a:schemeClr>
                          </a:solidFill>
                          <a:latin typeface="WPS灵秀黑" charset="-122"/>
                          <a:ea typeface="WPS灵秀黑" charset="-122"/>
                          <a:sym typeface="+mn-ea"/>
                        </a:rPr>
                        <a:t>THDi</a:t>
                      </a:r>
                      <a:endParaRPr lang="en-US" altLang="zh-CN" sz="10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noFill/>
                  </a:tcPr>
                </a:tc>
                <a:tc gridSpan="2">
                  <a:txBody>
                    <a:bodyPr/>
                    <a:p>
                      <a:pPr algn="ctr">
                        <a:buNone/>
                      </a:pPr>
                      <a:r>
                        <a:rPr sz="1000" kern="0" spc="-40" dirty="0">
                          <a:solidFill>
                            <a:schemeClr val="tx1">
                              <a:lumMod val="50000"/>
                              <a:lumOff val="50000"/>
                            </a:schemeClr>
                          </a:solidFill>
                          <a:latin typeface="WPS灵秀黑" charset="-122"/>
                          <a:ea typeface="WPS灵秀黑" charset="-122"/>
                          <a:cs typeface="WPS灵秀黑" charset="-122"/>
                          <a:sym typeface="+mn-ea"/>
                        </a:rPr>
                        <a:t>＜3%（Nomina</a:t>
                      </a:r>
                      <a:r>
                        <a:rPr sz="1000" kern="0" spc="-50" dirty="0">
                          <a:solidFill>
                            <a:schemeClr val="tx1">
                              <a:lumMod val="50000"/>
                              <a:lumOff val="50000"/>
                            </a:schemeClr>
                          </a:solidFill>
                          <a:latin typeface="WPS灵秀黑" charset="-122"/>
                          <a:ea typeface="WPS灵秀黑" charset="-122"/>
                          <a:cs typeface="WPS灵秀黑" charset="-122"/>
                          <a:sym typeface="+mn-ea"/>
                        </a:rPr>
                        <a:t>l</a:t>
                      </a:r>
                      <a:r>
                        <a:rPr sz="1000" kern="0" spc="20" dirty="0">
                          <a:solidFill>
                            <a:schemeClr val="tx1">
                              <a:lumMod val="50000"/>
                              <a:lumOff val="50000"/>
                            </a:schemeClr>
                          </a:solidFill>
                          <a:latin typeface="WPS灵秀黑" charset="-122"/>
                          <a:ea typeface="WPS灵秀黑" charset="-122"/>
                          <a:cs typeface="WPS灵秀黑" charset="-122"/>
                          <a:sym typeface="+mn-ea"/>
                        </a:rPr>
                        <a:t> </a:t>
                      </a:r>
                      <a:r>
                        <a:rPr sz="1000" kern="0" spc="-50" dirty="0">
                          <a:solidFill>
                            <a:schemeClr val="tx1">
                              <a:lumMod val="50000"/>
                              <a:lumOff val="50000"/>
                            </a:schemeClr>
                          </a:solidFill>
                          <a:latin typeface="WPS灵秀黑" charset="-122"/>
                          <a:ea typeface="WPS灵秀黑" charset="-122"/>
                          <a:cs typeface="WPS灵秀黑" charset="-122"/>
                          <a:sym typeface="+mn-ea"/>
                        </a:rPr>
                        <a:t>Power）</a:t>
                      </a:r>
                      <a:endParaRPr lang="en-US" altLang="zh-CN" sz="1000" kern="0" spc="-50" dirty="0">
                        <a:solidFill>
                          <a:schemeClr val="tx1">
                            <a:lumMod val="50000"/>
                            <a:lumOff val="50000"/>
                          </a:schemeClr>
                        </a:solidFill>
                        <a:latin typeface="WPS灵秀黑" charset="-122"/>
                        <a:ea typeface="WPS灵秀黑" charset="-122"/>
                        <a:cs typeface="WPS灵秀黑" charset="-122"/>
                        <a:sym typeface="+mn-ea"/>
                      </a:endParaRPr>
                    </a:p>
                  </a:txBody>
                  <a:tcPr anchor="ctr" anchorCtr="1">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noFill/>
                  </a:tcPr>
                </a:tc>
                <a:tc hMerge="1">
                  <a:tcPr>
                    <a:lnL w="12700">
                      <a:solidFill>
                        <a:schemeClr val="bg1">
                          <a:lumMod val="85000"/>
                        </a:schemeClr>
                      </a:solidFill>
                      <a:prstDash val="solid"/>
                    </a:lnL>
                    <a:lnR w="12700">
                      <a:solidFill>
                        <a:schemeClr val="bg1">
                          <a:lumMod val="85000"/>
                        </a:schemeClr>
                      </a:solidFill>
                      <a:prstDash val="solid"/>
                    </a:lnR>
                    <a:lnT w="12700" cmpd="sng">
                      <a:solidFill>
                        <a:schemeClr val="bg1"/>
                      </a:solidFill>
                      <a:prstDash val="solid"/>
                    </a:lnT>
                    <a:lnB w="12700">
                      <a:solidFill>
                        <a:schemeClr val="bg1">
                          <a:lumMod val="85000"/>
                        </a:schemeClr>
                      </a:solidFill>
                      <a:prstDash val="solid"/>
                    </a:lnB>
                    <a:noFill/>
                  </a:tcPr>
                </a:tc>
              </a:tr>
            </a:tbl>
          </a:graphicData>
        </a:graphic>
      </p:graphicFrame>
      <p:pic>
        <p:nvPicPr>
          <p:cNvPr id="11" name="图片 10" descr="ess-logo"/>
          <p:cNvPicPr>
            <a:picLocks noChangeAspect="1"/>
          </p:cNvPicPr>
          <p:nvPr/>
        </p:nvPicPr>
        <p:blipFill>
          <a:blip r:embed="rId3"/>
          <a:stretch>
            <a:fillRect/>
          </a:stretch>
        </p:blipFill>
        <p:spPr>
          <a:xfrm>
            <a:off x="9741535" y="217805"/>
            <a:ext cx="1813560" cy="716280"/>
          </a:xfrm>
          <a:prstGeom prst="rect">
            <a:avLst/>
          </a:prstGeom>
        </p:spPr>
      </p:pic>
      <p:graphicFrame>
        <p:nvGraphicFramePr>
          <p:cNvPr id="3" name="表格 2"/>
          <p:cNvGraphicFramePr/>
          <p:nvPr>
            <p:custDataLst>
              <p:tags r:id="rId4"/>
            </p:custDataLst>
          </p:nvPr>
        </p:nvGraphicFramePr>
        <p:xfrm>
          <a:off x="4631055" y="5407025"/>
          <a:ext cx="7445375" cy="1088390"/>
        </p:xfrm>
        <a:graphic>
          <a:graphicData uri="http://schemas.openxmlformats.org/drawingml/2006/table">
            <a:tbl>
              <a:tblPr firstRow="1" bandRow="1">
                <a:tableStyleId>{5940675A-B579-460E-94D1-54222C63F5DA}</a:tableStyleId>
              </a:tblPr>
              <a:tblGrid>
                <a:gridCol w="1322070"/>
                <a:gridCol w="3065145"/>
                <a:gridCol w="3058160"/>
              </a:tblGrid>
              <a:tr h="293370">
                <a:tc rowSpan="4">
                  <a:txBody>
                    <a:bodyPr/>
                    <a:p>
                      <a:pPr algn="ctr">
                        <a:buNone/>
                      </a:pPr>
                      <a:r>
                        <a:rPr sz="1400" kern="0" spc="-30" dirty="0">
                          <a:solidFill>
                            <a:schemeClr val="tx1">
                              <a:lumMod val="50000"/>
                              <a:lumOff val="50000"/>
                            </a:schemeClr>
                          </a:solidFill>
                          <a:latin typeface="WPS灵秀黑" charset="-122"/>
                          <a:ea typeface="WPS灵秀黑" charset="-122"/>
                          <a:sym typeface="+mn-ea"/>
                        </a:rPr>
                        <a:t>Efficiency</a:t>
                      </a:r>
                      <a:endParaRPr lang="en-US" sz="1400" b="0" kern="0" spc="-30" dirty="0">
                        <a:solidFill>
                          <a:schemeClr val="tx1">
                            <a:lumMod val="50000"/>
                            <a:lumOff val="50000"/>
                          </a:schemeClr>
                        </a:solidFill>
                        <a:latin typeface="WPS灵秀黑" charset="-122"/>
                        <a:ea typeface="WPS灵秀黑" charset="-122"/>
                        <a:cs typeface="+mj-lt"/>
                        <a:sym typeface="+mn-ea"/>
                      </a:endParaRPr>
                    </a:p>
                  </a:txBody>
                  <a:tcPr anchor="ctr" anchorCtr="1">
                    <a:lnL w="12700">
                      <a:solidFill>
                        <a:schemeClr val="bg1">
                          <a:lumMod val="85000"/>
                        </a:schemeClr>
                      </a:solidFill>
                      <a:prstDash val="solid"/>
                    </a:lnL>
                    <a:lnR w="12700">
                      <a:solidFill>
                        <a:schemeClr val="bg1">
                          <a:lumMod val="95000"/>
                        </a:schemeClr>
                      </a:solidFill>
                      <a:prstDash val="solid"/>
                    </a:lnR>
                    <a:lnT>
                      <a:noFill/>
                    </a:lnT>
                    <a:lnB w="12700">
                      <a:solidFill>
                        <a:schemeClr val="bg1">
                          <a:lumMod val="85000"/>
                        </a:schemeClr>
                      </a:solidFill>
                      <a:prstDash val="solid"/>
                    </a:lnB>
                  </a:tcPr>
                </a:tc>
                <a:tc>
                  <a:txBody>
                    <a:bodyPr/>
                    <a:p>
                      <a:pPr marL="295275" algn="ctr" rtl="0" eaLnBrk="0">
                        <a:lnSpc>
                          <a:spcPct val="82000"/>
                        </a:lnSpc>
                        <a:spcBef>
                          <a:spcPts val="5"/>
                        </a:spcBef>
                      </a:pPr>
                      <a:r>
                        <a:rPr sz="1200" kern="0" dirty="0">
                          <a:solidFill>
                            <a:schemeClr val="tx1">
                              <a:lumMod val="50000"/>
                              <a:lumOff val="50000"/>
                            </a:schemeClr>
                          </a:solidFill>
                          <a:latin typeface="WPS灵秀黑" charset="-122"/>
                          <a:ea typeface="WPS灵秀黑" charset="-122"/>
                          <a:sym typeface="+mn-ea"/>
                        </a:rPr>
                        <a:t>Max.</a:t>
                      </a:r>
                      <a:r>
                        <a:rPr sz="1200" kern="0" spc="110" dirty="0">
                          <a:solidFill>
                            <a:schemeClr val="tx1">
                              <a:lumMod val="50000"/>
                              <a:lumOff val="50000"/>
                            </a:schemeClr>
                          </a:solidFill>
                          <a:latin typeface="WPS灵秀黑" charset="-122"/>
                          <a:ea typeface="WPS灵秀黑" charset="-122"/>
                          <a:sym typeface="+mn-ea"/>
                        </a:rPr>
                        <a:t> </a:t>
                      </a:r>
                      <a:r>
                        <a:rPr sz="1200" kern="0" dirty="0">
                          <a:solidFill>
                            <a:schemeClr val="tx1">
                              <a:lumMod val="50000"/>
                              <a:lumOff val="50000"/>
                            </a:schemeClr>
                          </a:solidFill>
                          <a:latin typeface="WPS灵秀黑" charset="-122"/>
                          <a:ea typeface="WPS灵秀黑" charset="-122"/>
                          <a:sym typeface="+mn-ea"/>
                        </a:rPr>
                        <a:t>Efficien</a:t>
                      </a:r>
                      <a:r>
                        <a:rPr sz="1200" kern="0" spc="-10" dirty="0">
                          <a:solidFill>
                            <a:schemeClr val="tx1">
                              <a:lumMod val="50000"/>
                              <a:lumOff val="50000"/>
                            </a:schemeClr>
                          </a:solidFill>
                          <a:latin typeface="WPS灵秀黑" charset="-122"/>
                          <a:ea typeface="WPS灵秀黑" charset="-122"/>
                          <a:sym typeface="+mn-ea"/>
                        </a:rPr>
                        <a:t>cy</a:t>
                      </a:r>
                      <a:endParaRPr lang="en-US" sz="1200" kern="0" spc="-10" dirty="0">
                        <a:solidFill>
                          <a:schemeClr val="tx1">
                            <a:lumMod val="50000"/>
                            <a:lumOff val="50000"/>
                          </a:schemeClr>
                        </a:solidFill>
                        <a:latin typeface="WPS灵秀黑" charset="-122"/>
                        <a:ea typeface="WPS灵秀黑" charset="-122"/>
                        <a:sym typeface="+mn-ea"/>
                      </a:endParaRPr>
                    </a:p>
                  </a:txBody>
                  <a:tcPr marT="71755" marB="71755" anchor="ctr" anchorCtr="1">
                    <a:lnL w="12700">
                      <a:solidFill>
                        <a:schemeClr val="bg1">
                          <a:lumMod val="95000"/>
                        </a:schemeClr>
                      </a:solidFill>
                      <a:prstDash val="solid"/>
                    </a:lnL>
                    <a:lnR w="12700">
                      <a:solidFill>
                        <a:schemeClr val="bg1">
                          <a:lumMod val="95000"/>
                        </a:schemeClr>
                      </a:solidFill>
                      <a:prstDash val="solid"/>
                    </a:lnR>
                    <a:lnT>
                      <a:noFill/>
                    </a:lnT>
                    <a:lnB w="12700">
                      <a:solidFill>
                        <a:schemeClr val="bg1">
                          <a:lumMod val="85000"/>
                        </a:schemeClr>
                      </a:solidFill>
                      <a:prstDash val="solid"/>
                    </a:lnB>
                  </a:tcPr>
                </a:tc>
                <a:tc>
                  <a:txBody>
                    <a:bodyPr/>
                    <a:p>
                      <a:pPr marL="1333500" algn="ctr" rtl="0" eaLnBrk="0">
                        <a:lnSpc>
                          <a:spcPct val="82000"/>
                        </a:lnSpc>
                        <a:spcBef>
                          <a:spcPts val="5"/>
                        </a:spcBef>
                      </a:pPr>
                      <a:r>
                        <a:rPr sz="1000" kern="0" spc="-20" dirty="0">
                          <a:solidFill>
                            <a:schemeClr val="tx1">
                              <a:lumMod val="50000"/>
                              <a:lumOff val="50000"/>
                            </a:schemeClr>
                          </a:solidFill>
                          <a:latin typeface="WPS灵秀黑" charset="-122"/>
                          <a:ea typeface="WPS灵秀黑" charset="-122"/>
                          <a:sym typeface="+mn-ea"/>
                        </a:rPr>
                        <a:t>98.7%</a:t>
                      </a:r>
                      <a:endParaRPr lang="en-US" altLang="en-US" sz="1000" kern="0" spc="-20" dirty="0">
                        <a:solidFill>
                          <a:schemeClr val="tx1">
                            <a:lumMod val="50000"/>
                            <a:lumOff val="50000"/>
                          </a:schemeClr>
                        </a:solidFill>
                        <a:latin typeface="WPS灵秀黑" charset="-122"/>
                        <a:ea typeface="WPS灵秀黑" charset="-122"/>
                        <a:sym typeface="+mn-ea"/>
                      </a:endParaRPr>
                    </a:p>
                  </a:txBody>
                  <a:tcPr marT="71755" marB="71755" anchor="ctr" anchorCtr="1">
                    <a:lnL w="12700">
                      <a:solidFill>
                        <a:schemeClr val="bg1">
                          <a:lumMod val="95000"/>
                        </a:schemeClr>
                      </a:solidFill>
                      <a:prstDash val="solid"/>
                    </a:lnL>
                    <a:lnR w="12700">
                      <a:solidFill>
                        <a:schemeClr val="bg1">
                          <a:lumMod val="85000"/>
                        </a:schemeClr>
                      </a:solidFill>
                      <a:prstDash val="solid"/>
                    </a:lnR>
                    <a:lnT>
                      <a:noFill/>
                    </a:lnT>
                    <a:lnB w="12700">
                      <a:solidFill>
                        <a:schemeClr val="bg1">
                          <a:lumMod val="85000"/>
                        </a:schemeClr>
                      </a:solidFill>
                      <a:prstDash val="solid"/>
                    </a:lnB>
                  </a:tcPr>
                </a:tc>
              </a:tr>
              <a:tr h="149225">
                <a:tc vMerge="1">
                  <a:tcPr anchor="ctr" anchorCtr="1">
                    <a:lnL w="12700">
                      <a:solidFill>
                        <a:schemeClr val="bg1">
                          <a:lumMod val="85000"/>
                        </a:schemeClr>
                      </a:solidFill>
                      <a:prstDash val="solid"/>
                    </a:lnL>
                    <a:lnR w="12700">
                      <a:solidFill>
                        <a:schemeClr val="bg1">
                          <a:lumMod val="95000"/>
                        </a:schemeClr>
                      </a:solidFill>
                      <a:prstDash val="solid"/>
                    </a:lnR>
                    <a:lnT w="12700">
                      <a:solidFill>
                        <a:schemeClr val="bg1">
                          <a:lumMod val="85000"/>
                        </a:schemeClr>
                      </a:solidFill>
                      <a:prstDash val="solid"/>
                    </a:lnT>
                    <a:lnB w="12700">
                      <a:solidFill>
                        <a:schemeClr val="bg1">
                          <a:lumMod val="85000"/>
                        </a:schemeClr>
                      </a:solidFill>
                      <a:prstDash val="solid"/>
                    </a:lnB>
                  </a:tcPr>
                </a:tc>
                <a:tc>
                  <a:txBody>
                    <a:bodyPr/>
                    <a:p>
                      <a:pPr algn="ctr">
                        <a:buNone/>
                      </a:pPr>
                      <a:r>
                        <a:rPr sz="1200" kern="0" dirty="0">
                          <a:solidFill>
                            <a:schemeClr val="tx1">
                              <a:lumMod val="50000"/>
                              <a:lumOff val="50000"/>
                            </a:schemeClr>
                          </a:solidFill>
                          <a:latin typeface="WPS灵秀黑" charset="-122"/>
                          <a:ea typeface="WPS灵秀黑" charset="-122"/>
                          <a:sym typeface="+mn-ea"/>
                        </a:rPr>
                        <a:t>Euro Efficiency</a:t>
                      </a:r>
                      <a:endParaRPr lang="en-US" altLang="en-US" sz="12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9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c>
                  <a:txBody>
                    <a:bodyPr/>
                    <a:p>
                      <a:pPr marL="1333500" algn="ctr" rtl="0" eaLnBrk="0">
                        <a:lnSpc>
                          <a:spcPct val="82000"/>
                        </a:lnSpc>
                      </a:pPr>
                      <a:r>
                        <a:rPr sz="1000" kern="0" spc="-20" dirty="0">
                          <a:solidFill>
                            <a:schemeClr val="tx1">
                              <a:lumMod val="50000"/>
                              <a:lumOff val="50000"/>
                            </a:schemeClr>
                          </a:solidFill>
                          <a:latin typeface="WPS灵秀黑" charset="-122"/>
                          <a:ea typeface="WPS灵秀黑" charset="-122"/>
                          <a:sym typeface="+mn-ea"/>
                        </a:rPr>
                        <a:t>98.3%</a:t>
                      </a:r>
                      <a:endParaRPr lang="en-US" altLang="en-US" sz="10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a:solidFill>
                        <a:schemeClr val="bg1">
                          <a:lumMod val="85000"/>
                        </a:schemeClr>
                      </a:solidFill>
                      <a:prstDash val="solid"/>
                    </a:lnT>
                    <a:lnB w="12700" cmpd="sng">
                      <a:solidFill>
                        <a:schemeClr val="bg1"/>
                      </a:solidFill>
                      <a:prstDash val="solid"/>
                    </a:lnB>
                    <a:solidFill>
                      <a:schemeClr val="accent2">
                        <a:lumMod val="20000"/>
                        <a:lumOff val="80000"/>
                      </a:schemeClr>
                    </a:solidFill>
                  </a:tcPr>
                </a:tc>
              </a:tr>
              <a:tr h="0">
                <a:tc vMerge="1">
                  <a:tcPr anchor="ctr" anchorCtr="1">
                    <a:lnL w="12700">
                      <a:solidFill>
                        <a:schemeClr val="bg1">
                          <a:lumMod val="85000"/>
                        </a:schemeClr>
                      </a:solidFill>
                      <a:prstDash val="solid"/>
                    </a:lnL>
                    <a:lnR w="12700">
                      <a:solidFill>
                        <a:schemeClr val="bg1">
                          <a:lumMod val="95000"/>
                        </a:schemeClr>
                      </a:solidFill>
                      <a:prstDash val="solid"/>
                    </a:lnR>
                    <a:lnT w="12700">
                      <a:solidFill>
                        <a:schemeClr val="bg1">
                          <a:lumMod val="85000"/>
                        </a:schemeClr>
                      </a:solidFill>
                      <a:prstDash val="solid"/>
                    </a:lnT>
                    <a:lnB w="12700">
                      <a:solidFill>
                        <a:schemeClr val="bg1">
                          <a:lumMod val="85000"/>
                        </a:schemeClr>
                      </a:solidFill>
                      <a:prstDash val="solid"/>
                    </a:lnB>
                  </a:tcPr>
                </a:tc>
                <a:tc>
                  <a:txBody>
                    <a:bodyPr/>
                    <a:p>
                      <a:pPr marL="295275" algn="ctr" rtl="0" eaLnBrk="0">
                        <a:lnSpc>
                          <a:spcPct val="85000"/>
                        </a:lnSpc>
                        <a:spcBef>
                          <a:spcPts val="5"/>
                        </a:spcBef>
                      </a:pPr>
                      <a:r>
                        <a:rPr sz="1200" kern="0" spc="-10" dirty="0">
                          <a:solidFill>
                            <a:schemeClr val="tx1">
                              <a:lumMod val="50000"/>
                              <a:lumOff val="50000"/>
                            </a:schemeClr>
                          </a:solidFill>
                          <a:latin typeface="WPS灵秀黑" charset="-122"/>
                          <a:ea typeface="WPS灵秀黑" charset="-122"/>
                          <a:sym typeface="+mn-ea"/>
                        </a:rPr>
                        <a:t>Dimensions W x</a:t>
                      </a:r>
                      <a:r>
                        <a:rPr sz="1200" kern="0" spc="40" dirty="0">
                          <a:solidFill>
                            <a:schemeClr val="tx1">
                              <a:lumMod val="50000"/>
                              <a:lumOff val="50000"/>
                            </a:schemeClr>
                          </a:solidFill>
                          <a:latin typeface="WPS灵秀黑" charset="-122"/>
                          <a:ea typeface="WPS灵秀黑" charset="-122"/>
                          <a:sym typeface="+mn-ea"/>
                        </a:rPr>
                        <a:t> </a:t>
                      </a:r>
                      <a:r>
                        <a:rPr sz="1200" kern="0" spc="-20" dirty="0">
                          <a:solidFill>
                            <a:schemeClr val="tx1">
                              <a:lumMod val="50000"/>
                              <a:lumOff val="50000"/>
                            </a:schemeClr>
                          </a:solidFill>
                          <a:latin typeface="WPS灵秀黑" charset="-122"/>
                          <a:ea typeface="WPS灵秀黑" charset="-122"/>
                          <a:sym typeface="+mn-ea"/>
                        </a:rPr>
                        <a:t>H x</a:t>
                      </a:r>
                      <a:r>
                        <a:rPr sz="1200" kern="0" spc="50" dirty="0">
                          <a:solidFill>
                            <a:schemeClr val="tx1">
                              <a:lumMod val="50000"/>
                              <a:lumOff val="50000"/>
                            </a:schemeClr>
                          </a:solidFill>
                          <a:latin typeface="WPS灵秀黑" charset="-122"/>
                          <a:ea typeface="WPS灵秀黑" charset="-122"/>
                          <a:sym typeface="+mn-ea"/>
                        </a:rPr>
                        <a:t> </a:t>
                      </a:r>
                      <a:r>
                        <a:rPr sz="1200" kern="0" spc="-20" dirty="0">
                          <a:solidFill>
                            <a:schemeClr val="tx1">
                              <a:lumMod val="50000"/>
                              <a:lumOff val="50000"/>
                            </a:schemeClr>
                          </a:solidFill>
                          <a:latin typeface="WPS灵秀黑" charset="-122"/>
                          <a:ea typeface="WPS灵秀黑" charset="-122"/>
                          <a:sym typeface="+mn-ea"/>
                        </a:rPr>
                        <a:t>D</a:t>
                      </a:r>
                      <a:endParaRPr lang="en-US" sz="1200" kern="0" spc="-2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noFill/>
                  </a:tcPr>
                </a:tc>
                <a:tc>
                  <a:txBody>
                    <a:bodyPr/>
                    <a:p>
                      <a:pPr algn="ctr">
                        <a:buNone/>
                      </a:pPr>
                      <a:r>
                        <a:rPr sz="1000" kern="0" spc="-10" dirty="0">
                          <a:solidFill>
                            <a:schemeClr val="tx1">
                              <a:lumMod val="50000"/>
                              <a:lumOff val="50000"/>
                            </a:schemeClr>
                          </a:solidFill>
                          <a:latin typeface="WPS灵秀黑" charset="-122"/>
                          <a:ea typeface="WPS灵秀黑" charset="-122"/>
                          <a:sym typeface="+mn-ea"/>
                        </a:rPr>
                        <a:t> </a:t>
                      </a:r>
                      <a:r>
                        <a:rPr sz="1000" kern="0" spc="-40" dirty="0">
                          <a:solidFill>
                            <a:schemeClr val="tx1">
                              <a:lumMod val="50000"/>
                              <a:lumOff val="50000"/>
                            </a:schemeClr>
                          </a:solidFill>
                          <a:latin typeface="WPS灵秀黑" charset="-122"/>
                          <a:ea typeface="WPS灵秀黑" charset="-122"/>
                          <a:sym typeface="+mn-ea"/>
                        </a:rPr>
                        <a:t>965mm*700</a:t>
                      </a:r>
                      <a:r>
                        <a:rPr sz="1000" kern="0" spc="-50" dirty="0">
                          <a:solidFill>
                            <a:schemeClr val="tx1">
                              <a:lumMod val="50000"/>
                              <a:lumOff val="50000"/>
                            </a:schemeClr>
                          </a:solidFill>
                          <a:latin typeface="WPS灵秀黑" charset="-122"/>
                          <a:ea typeface="WPS灵秀黑" charset="-122"/>
                          <a:sym typeface="+mn-ea"/>
                        </a:rPr>
                        <a:t>mm*355mm</a:t>
                      </a:r>
                      <a:endParaRPr lang="en-US" altLang="en-US" sz="1000" kern="0" spc="-5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noFill/>
                  </a:tcPr>
                </a:tc>
              </a:tr>
              <a:tr h="274320">
                <a:tc vMerge="1">
                  <a:tcPr anchor="ctr" anchorCtr="1">
                    <a:lnL w="12700">
                      <a:solidFill>
                        <a:schemeClr val="bg1">
                          <a:lumMod val="85000"/>
                        </a:schemeClr>
                      </a:solidFill>
                      <a:prstDash val="solid"/>
                    </a:lnL>
                    <a:lnR w="12700">
                      <a:solidFill>
                        <a:schemeClr val="bg1">
                          <a:lumMod val="95000"/>
                        </a:schemeClr>
                      </a:solidFill>
                      <a:prstDash val="solid"/>
                    </a:lnR>
                    <a:lnT w="12700">
                      <a:solidFill>
                        <a:schemeClr val="bg1">
                          <a:lumMod val="85000"/>
                        </a:schemeClr>
                      </a:solidFill>
                      <a:prstDash val="solid"/>
                    </a:lnT>
                    <a:lnB w="12700">
                      <a:solidFill>
                        <a:schemeClr val="bg1">
                          <a:lumMod val="85000"/>
                        </a:schemeClr>
                      </a:solidFill>
                      <a:prstDash val="solid"/>
                    </a:lnB>
                  </a:tcPr>
                </a:tc>
                <a:tc>
                  <a:txBody>
                    <a:bodyPr/>
                    <a:p>
                      <a:pPr algn="ctr">
                        <a:buNone/>
                      </a:pPr>
                      <a:r>
                        <a:rPr sz="1200" kern="0" spc="-30" dirty="0">
                          <a:solidFill>
                            <a:schemeClr val="tx1">
                              <a:lumMod val="50000"/>
                              <a:lumOff val="50000"/>
                            </a:schemeClr>
                          </a:solidFill>
                          <a:latin typeface="WPS灵秀黑" charset="-122"/>
                          <a:ea typeface="WPS灵秀黑" charset="-122"/>
                          <a:sym typeface="+mn-ea"/>
                        </a:rPr>
                        <a:t>Weight</a:t>
                      </a:r>
                      <a:endParaRPr lang="en-US" altLang="en-US" sz="1200" kern="0" spc="-3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9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c>
                  <a:txBody>
                    <a:bodyPr/>
                    <a:p>
                      <a:pPr marL="297815" algn="ctr" rtl="0" eaLnBrk="0">
                        <a:lnSpc>
                          <a:spcPct val="77000"/>
                        </a:lnSpc>
                        <a:spcBef>
                          <a:spcPts val="850"/>
                        </a:spcBef>
                      </a:pPr>
                      <a:r>
                        <a:rPr sz="1000" kern="0" dirty="0">
                          <a:solidFill>
                            <a:schemeClr val="tx1">
                              <a:lumMod val="50000"/>
                              <a:lumOff val="50000"/>
                            </a:schemeClr>
                          </a:solidFill>
                          <a:latin typeface="WPS灵秀黑" charset="-122"/>
                          <a:ea typeface="WPS灵秀黑" charset="-122"/>
                          <a:sym typeface="+mn-ea"/>
                        </a:rPr>
                        <a:t> </a:t>
                      </a:r>
                      <a:r>
                        <a:rPr sz="1000" kern="0" spc="-40" dirty="0">
                          <a:solidFill>
                            <a:schemeClr val="tx1">
                              <a:lumMod val="50000"/>
                              <a:lumOff val="50000"/>
                            </a:schemeClr>
                          </a:solidFill>
                          <a:latin typeface="WPS灵秀黑" charset="-122"/>
                          <a:ea typeface="WPS灵秀黑" charset="-122"/>
                          <a:sym typeface="+mn-ea"/>
                        </a:rPr>
                        <a:t>85kg</a:t>
                      </a:r>
                      <a:endParaRPr lang="zh-CN" altLang="en-US" sz="1000" kern="0" spc="-40" dirty="0">
                        <a:solidFill>
                          <a:schemeClr val="tx1">
                            <a:lumMod val="50000"/>
                            <a:lumOff val="50000"/>
                          </a:schemeClr>
                        </a:solidFill>
                        <a:latin typeface="WPS灵秀黑" charset="-122"/>
                        <a:ea typeface="WPS灵秀黑" charset="-122"/>
                        <a:sym typeface="+mn-ea"/>
                      </a:endParaRPr>
                    </a:p>
                  </a:txBody>
                  <a:tcPr anchor="ctr" anchorCtr="1">
                    <a:lnL w="12700">
                      <a:solidFill>
                        <a:schemeClr val="bg1">
                          <a:lumMod val="95000"/>
                        </a:schemeClr>
                      </a:solidFill>
                      <a:prstDash val="solid"/>
                    </a:lnL>
                    <a:lnR w="12700">
                      <a:solidFill>
                        <a:schemeClr val="bg1">
                          <a:lumMod val="85000"/>
                        </a:schemeClr>
                      </a:solidFill>
                      <a:prstDash val="solid"/>
                    </a:lnR>
                    <a:lnT w="12700" cmpd="sng">
                      <a:solidFill>
                        <a:schemeClr val="bg1"/>
                      </a:solidFill>
                      <a:prstDash val="solid"/>
                    </a:lnT>
                    <a:lnB w="12700" cmpd="sng">
                      <a:solidFill>
                        <a:schemeClr val="bg1"/>
                      </a:solidFill>
                      <a:prstDash val="solid"/>
                    </a:lnB>
                    <a:solidFill>
                      <a:schemeClr val="accent2">
                        <a:lumMod val="20000"/>
                        <a:lumOff val="80000"/>
                      </a:schemeClr>
                    </a:solidFill>
                  </a:tcPr>
                </a:tc>
              </a:tr>
            </a:tbl>
          </a:graphicData>
        </a:graphic>
      </p:graphicFrame>
      <p:pic>
        <p:nvPicPr>
          <p:cNvPr id="6" name="图片 5" descr="微信图片_20241108103751副本"/>
          <p:cNvPicPr>
            <a:picLocks noChangeAspect="1"/>
          </p:cNvPicPr>
          <p:nvPr/>
        </p:nvPicPr>
        <p:blipFill>
          <a:blip r:embed="rId5"/>
          <a:stretch>
            <a:fillRect/>
          </a:stretch>
        </p:blipFill>
        <p:spPr>
          <a:xfrm>
            <a:off x="510540" y="2035810"/>
            <a:ext cx="3728085" cy="27870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96" name="textbox 196"/>
          <p:cNvSpPr/>
          <p:nvPr/>
        </p:nvSpPr>
        <p:spPr>
          <a:xfrm>
            <a:off x="502920" y="325120"/>
            <a:ext cx="5937885" cy="344805"/>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02 125KW/261KWH ENERGY STORAGE SYSTEM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graphicFrame>
        <p:nvGraphicFramePr>
          <p:cNvPr id="5" name="表格 4"/>
          <p:cNvGraphicFramePr/>
          <p:nvPr>
            <p:custDataLst>
              <p:tags r:id="rId2"/>
            </p:custDataLst>
          </p:nvPr>
        </p:nvGraphicFramePr>
        <p:xfrm>
          <a:off x="6577965" y="325120"/>
          <a:ext cx="5403850" cy="6400165"/>
        </p:xfrm>
        <a:graphic>
          <a:graphicData uri="http://schemas.openxmlformats.org/drawingml/2006/table">
            <a:tbl>
              <a:tblPr firstRow="1" bandRow="1">
                <a:tableStyleId>{B97C37B8-E93B-4449-B5A5-7B42444A8EBF}</a:tableStyleId>
              </a:tblPr>
              <a:tblGrid>
                <a:gridCol w="511175"/>
                <a:gridCol w="1428115"/>
                <a:gridCol w="1699260"/>
                <a:gridCol w="1765300"/>
              </a:tblGrid>
              <a:tr h="318770">
                <a:tc gridSpan="4">
                  <a:txBody>
                    <a:bodyPr/>
                    <a:p>
                      <a:pPr algn="ctr">
                        <a:buNone/>
                      </a:pPr>
                      <a:r>
                        <a:rPr lang="en-US" altLang="zh-CN" sz="1400">
                          <a:latin typeface="WPS灵秀黑" charset="-122"/>
                          <a:ea typeface="WPS灵秀黑" charset="-122"/>
                        </a:rPr>
                        <a:t>125KW 261KWH ENERGY STORAGE SYSTEM</a:t>
                      </a:r>
                      <a:endParaRPr lang="en-US" altLang="zh-CN" sz="1400">
                        <a:latin typeface="WPS灵秀黑" charset="-122"/>
                        <a:ea typeface="WPS灵秀黑" charset="-122"/>
                      </a:endParaRPr>
                    </a:p>
                  </a:txBody>
                  <a:tcPr anchor="ctr" anchorCtr="1">
                    <a:lnL>
                      <a:noFill/>
                    </a:lnL>
                    <a:lnR>
                      <a:noFill/>
                    </a:lnR>
                    <a:lnT>
                      <a:noFill/>
                    </a:lnT>
                    <a:solidFill>
                      <a:schemeClr val="accent2"/>
                    </a:solidFill>
                  </a:tcPr>
                </a:tc>
                <a:tc hMerge="1">
                  <a:tcPr>
                    <a:lnT>
                      <a:noFill/>
                    </a:lnT>
                  </a:tcPr>
                </a:tc>
                <a:tc hMerge="1">
                  <a:tcPr>
                    <a:lnT>
                      <a:noFill/>
                    </a:lnT>
                  </a:tcPr>
                </a:tc>
                <a:tc hMerge="1">
                  <a:tcPr>
                    <a:lnR>
                      <a:noFill/>
                    </a:lnR>
                    <a:lnT>
                      <a:noFill/>
                    </a:lnT>
                  </a:tcPr>
                </a:tc>
              </a:tr>
              <a:tr h="238760">
                <a:tc>
                  <a:txBody>
                    <a:bodyPr/>
                    <a:p>
                      <a:pPr algn="ctr">
                        <a:buNone/>
                      </a:pPr>
                      <a:r>
                        <a:rPr lang="en-US" altLang="zh-CN" sz="900" b="1">
                          <a:solidFill>
                            <a:schemeClr val="tx1">
                              <a:lumMod val="65000"/>
                              <a:lumOff val="35000"/>
                            </a:schemeClr>
                          </a:solidFill>
                          <a:latin typeface="WPS灵秀黑" charset="-122"/>
                          <a:ea typeface="WPS灵秀黑" charset="-122"/>
                        </a:rPr>
                        <a:t>NO</a:t>
                      </a:r>
                      <a:endParaRPr lang="en-US" altLang="zh-CN" sz="900" b="1">
                        <a:solidFill>
                          <a:schemeClr val="tx1">
                            <a:lumMod val="65000"/>
                            <a:lumOff val="35000"/>
                          </a:schemeClr>
                        </a:solidFill>
                        <a:latin typeface="WPS灵秀黑" charset="-122"/>
                        <a:ea typeface="WPS灵秀黑" charset="-122"/>
                      </a:endParaRPr>
                    </a:p>
                  </a:txBody>
                  <a:tcPr anchor="ctr" anchorCtr="1">
                    <a:lnL>
                      <a:noFill/>
                    </a:lnL>
                    <a:lnB>
                      <a:noFill/>
                    </a:lnB>
                    <a:noFill/>
                  </a:tcPr>
                </a:tc>
                <a:tc gridSpan="2">
                  <a:txBody>
                    <a:bodyPr/>
                    <a:p>
                      <a:pPr algn="ctr">
                        <a:buNone/>
                      </a:pPr>
                      <a:r>
                        <a:rPr lang="zh-CN" altLang="en-US" sz="900" b="1">
                          <a:solidFill>
                            <a:schemeClr val="tx1">
                              <a:lumMod val="65000"/>
                              <a:lumOff val="35000"/>
                            </a:schemeClr>
                          </a:solidFill>
                          <a:latin typeface="WPS灵秀黑" charset="-122"/>
                          <a:ea typeface="WPS灵秀黑" charset="-122"/>
                        </a:rPr>
                        <a:t>Item</a:t>
                      </a:r>
                      <a:endParaRPr lang="zh-CN" altLang="en-US" sz="900" b="1">
                        <a:solidFill>
                          <a:schemeClr val="tx1">
                            <a:lumMod val="65000"/>
                            <a:lumOff val="35000"/>
                          </a:schemeClr>
                        </a:solidFill>
                        <a:latin typeface="WPS灵秀黑" charset="-122"/>
                        <a:ea typeface="WPS灵秀黑" charset="-122"/>
                      </a:endParaRPr>
                    </a:p>
                  </a:txBody>
                  <a:tcPr anchor="ctr" anchorCtr="1">
                    <a:lnR w="12700">
                      <a:solidFill>
                        <a:schemeClr val="bg1"/>
                      </a:solidFill>
                      <a:prstDash val="solid"/>
                    </a:lnR>
                    <a:lnB>
                      <a:noFill/>
                    </a:lnB>
                    <a:noFill/>
                  </a:tcPr>
                </a:tc>
                <a:tc hMerge="1">
                  <a:tcPr>
                    <a:lnR w="12700">
                      <a:solidFill>
                        <a:schemeClr val="bg1"/>
                      </a:solidFill>
                      <a:prstDash val="solid"/>
                    </a:lnR>
                    <a:lnB>
                      <a:noFill/>
                    </a:lnB>
                  </a:tcPr>
                </a:tc>
                <a:tc>
                  <a:txBody>
                    <a:bodyPr/>
                    <a:p>
                      <a:pPr algn="ctr">
                        <a:buNone/>
                      </a:pPr>
                      <a:r>
                        <a:rPr lang="zh-CN" altLang="en-US" sz="900" b="1">
                          <a:solidFill>
                            <a:schemeClr val="tx1">
                              <a:lumMod val="65000"/>
                              <a:lumOff val="35000"/>
                            </a:schemeClr>
                          </a:solidFill>
                          <a:latin typeface="WPS灵秀黑" charset="-122"/>
                          <a:ea typeface="WPS灵秀黑" charset="-122"/>
                        </a:rPr>
                        <a:t>Specification</a:t>
                      </a:r>
                      <a:endParaRPr lang="zh-CN" altLang="en-US" sz="900" b="1">
                        <a:solidFill>
                          <a:schemeClr val="tx1">
                            <a:lumMod val="65000"/>
                            <a:lumOff val="35000"/>
                          </a:schemeClr>
                        </a:solidFill>
                        <a:latin typeface="WPS灵秀黑" charset="-122"/>
                        <a:ea typeface="WPS灵秀黑" charset="-122"/>
                      </a:endParaRPr>
                    </a:p>
                  </a:txBody>
                  <a:tcPr anchor="ctr" anchorCtr="1">
                    <a:lnL w="12700">
                      <a:solidFill>
                        <a:schemeClr val="bg1"/>
                      </a:solidFill>
                      <a:prstDash val="solid"/>
                    </a:lnL>
                    <a:lnR>
                      <a:noFill/>
                    </a:lnR>
                    <a:noFill/>
                  </a:tcPr>
                </a:tc>
              </a:tr>
              <a:tr h="274320">
                <a:tc gridSpan="4">
                  <a:txBody>
                    <a:bodyPr/>
                    <a:p>
                      <a:pPr algn="l">
                        <a:buNone/>
                      </a:pPr>
                      <a:r>
                        <a:rPr lang="en-US" altLang="zh-CN" sz="1200" b="1">
                          <a:solidFill>
                            <a:schemeClr val="tx1">
                              <a:lumMod val="65000"/>
                              <a:lumOff val="35000"/>
                            </a:schemeClr>
                          </a:solidFill>
                          <a:latin typeface="WPS灵秀黑" charset="-122"/>
                          <a:ea typeface="WPS灵秀黑" charset="-122"/>
                          <a:sym typeface="WPS灵秀黑" charset="-122"/>
                        </a:rPr>
                        <a:t>Battery </a:t>
                      </a:r>
                      <a:r>
                        <a:rPr lang="en-US" altLang="zh-CN" sz="1200" b="1">
                          <a:solidFill>
                            <a:schemeClr val="tx1">
                              <a:lumMod val="65000"/>
                              <a:lumOff val="35000"/>
                            </a:schemeClr>
                          </a:solidFill>
                          <a:latin typeface="WPS灵秀黑" charset="-122"/>
                          <a:ea typeface="WPS灵秀黑" charset="-122"/>
                          <a:sym typeface="WPS灵秀黑" charset="-122"/>
                        </a:rPr>
                        <a:t>Side </a:t>
                      </a:r>
                      <a:endParaRPr lang="en-US" altLang="zh-CN" sz="1200" b="1">
                        <a:solidFill>
                          <a:schemeClr val="tx1">
                            <a:lumMod val="65000"/>
                            <a:lumOff val="35000"/>
                          </a:schemeClr>
                        </a:solidFill>
                        <a:latin typeface="WPS灵秀黑" charset="-122"/>
                        <a:ea typeface="WPS灵秀黑" charset="-122"/>
                        <a:sym typeface="WPS灵秀黑" charset="-122"/>
                      </a:endParaRPr>
                    </a:p>
                  </a:txBody>
                  <a:tcPr anchor="ctr" anchorCtr="1">
                    <a:lnL>
                      <a:noFill/>
                    </a:lnL>
                    <a:lnR>
                      <a:noFill/>
                    </a:lnR>
                    <a:lnT>
                      <a:noFill/>
                    </a:lnT>
                    <a:solidFill>
                      <a:srgbClr val="FBE5D6"/>
                    </a:solidFill>
                  </a:tcPr>
                </a:tc>
                <a:tc hMerge="1">
                  <a:tcPr anchor="ctr" anchorCtr="1">
                    <a:lnL w="12700">
                      <a:solidFill>
                        <a:schemeClr val="bg1"/>
                      </a:solidFill>
                      <a:prstDash val="solid"/>
                    </a:lnL>
                    <a:lnR w="12700">
                      <a:solidFill>
                        <a:schemeClr val="bg1"/>
                      </a:solidFill>
                      <a:prstDash val="solid"/>
                    </a:lnR>
                    <a:lnT>
                      <a:noFill/>
                    </a:lnT>
                    <a:noFill/>
                  </a:tcPr>
                </a:tc>
                <a:tc hMerge="1">
                  <a:tcPr>
                    <a:lnR w="12700">
                      <a:solidFill>
                        <a:schemeClr val="bg1"/>
                      </a:solidFill>
                      <a:prstDash val="solid"/>
                    </a:lnR>
                    <a:lnT>
                      <a:noFill/>
                    </a:lnT>
                  </a:tcPr>
                </a:tc>
                <a:tc hMerge="1">
                  <a:tcPr anchor="ctr" anchorCtr="1">
                    <a:lnL w="12700">
                      <a:solidFill>
                        <a:schemeClr val="bg1"/>
                      </a:solidFill>
                      <a:prstDash val="solid"/>
                    </a:lnL>
                    <a:lnR>
                      <a:noFill/>
                    </a:lnR>
                    <a:noFill/>
                  </a:tcPr>
                </a:tc>
              </a:tr>
              <a:tr h="255270">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1</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lnT>
                      <a:noFill/>
                    </a:lnT>
                    <a:noFill/>
                  </a:tcPr>
                </a:tc>
                <a:tc gridSpan="2">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Configuration</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w="12700">
                      <a:solidFill>
                        <a:schemeClr val="bg1"/>
                      </a:solidFill>
                      <a:prstDash val="solid"/>
                    </a:lnR>
                    <a:lnT>
                      <a:noFill/>
                    </a:lnT>
                    <a:noFill/>
                  </a:tcPr>
                </a:tc>
                <a:tc hMerge="1">
                  <a:tcPr>
                    <a:lnR w="12700">
                      <a:solidFill>
                        <a:schemeClr val="bg1"/>
                      </a:solidFill>
                      <a:prstDash val="solid"/>
                    </a:lnR>
                    <a:lnT>
                      <a:noFill/>
                    </a:lnT>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1P260S</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r>
              <a:tr h="254635">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2</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solidFill>
                      <a:schemeClr val="accent2">
                        <a:lumMod val="20000"/>
                        <a:lumOff val="80000"/>
                      </a:schemeClr>
                    </a:solidFill>
                  </a:tcPr>
                </a:tc>
                <a:tc gridSpan="2">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Rated Energy</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w="12700">
                      <a:solidFill>
                        <a:schemeClr val="bg1"/>
                      </a:solidFill>
                      <a:prstDash val="solid"/>
                    </a:lnR>
                    <a:solidFill>
                      <a:schemeClr val="accent2">
                        <a:lumMod val="20000"/>
                        <a:lumOff val="80000"/>
                      </a:schemeClr>
                    </a:solidFill>
                  </a:tcPr>
                </a:tc>
                <a:tc hMerge="1">
                  <a:tcPr>
                    <a:lnR w="12700">
                      <a:solidFill>
                        <a:schemeClr val="bg1"/>
                      </a:solidFill>
                      <a:prstDash val="solid"/>
                    </a:lnR>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261</a:t>
                      </a:r>
                      <a:r>
                        <a:rPr lang="zh-CN" altLang="en-US" sz="900">
                          <a:solidFill>
                            <a:schemeClr val="tx1">
                              <a:lumMod val="65000"/>
                              <a:lumOff val="35000"/>
                            </a:schemeClr>
                          </a:solidFill>
                          <a:latin typeface="WPS灵秀黑" charset="-122"/>
                          <a:ea typeface="WPS灵秀黑" charset="-122"/>
                          <a:sym typeface="WPS灵秀黑" charset="-122"/>
                        </a:rPr>
                        <a:t>kWh</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54635">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3</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tcPr>
                </a:tc>
                <a:tc gridSpan="2">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Rated Voltage</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w="12700">
                      <a:solidFill>
                        <a:schemeClr val="bg1"/>
                      </a:solidFill>
                      <a:prstDash val="solid"/>
                    </a:lnR>
                  </a:tcPr>
                </a:tc>
                <a:tc hMerge="1">
                  <a:tcPr>
                    <a:lnR w="12700">
                      <a:solidFill>
                        <a:schemeClr val="bg1"/>
                      </a:solidFill>
                      <a:prstDash val="solid"/>
                    </a:lnR>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832</a:t>
                      </a:r>
                      <a:r>
                        <a:rPr lang="zh-CN" altLang="en-US" sz="900">
                          <a:solidFill>
                            <a:schemeClr val="tx1">
                              <a:lumMod val="65000"/>
                              <a:lumOff val="35000"/>
                            </a:schemeClr>
                          </a:solidFill>
                          <a:latin typeface="WPS灵秀黑" charset="-122"/>
                          <a:ea typeface="WPS灵秀黑" charset="-122"/>
                          <a:sym typeface="WPS灵秀黑" charset="-122"/>
                        </a:rPr>
                        <a:t>VDC</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tcPr>
                </a:tc>
              </a:tr>
              <a:tr h="255270">
                <a:tc>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4</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solidFill>
                      <a:schemeClr val="accent2">
                        <a:lumMod val="20000"/>
                        <a:lumOff val="80000"/>
                      </a:schemeClr>
                    </a:solidFill>
                  </a:tcPr>
                </a:tc>
                <a:tc gridSpan="2">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Voltage Range</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w="12700">
                      <a:solidFill>
                        <a:schemeClr val="bg1"/>
                      </a:solidFill>
                      <a:prstDash val="solid"/>
                    </a:lnR>
                    <a:solidFill>
                      <a:schemeClr val="accent2">
                        <a:lumMod val="20000"/>
                        <a:lumOff val="80000"/>
                      </a:schemeClr>
                    </a:solidFill>
                  </a:tcPr>
                </a:tc>
                <a:tc hMerge="1">
                  <a:tcPr>
                    <a:lnR w="12700">
                      <a:solidFill>
                        <a:schemeClr val="bg1"/>
                      </a:solidFill>
                      <a:prstDash val="solid"/>
                    </a:lnR>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728</a:t>
                      </a:r>
                      <a:r>
                        <a:rPr lang="zh-CN" altLang="en-US" sz="900">
                          <a:solidFill>
                            <a:schemeClr val="tx1">
                              <a:lumMod val="65000"/>
                              <a:lumOff val="35000"/>
                            </a:schemeClr>
                          </a:solidFill>
                          <a:latin typeface="WPS灵秀黑" charset="-122"/>
                          <a:ea typeface="WPS灵秀黑" charset="-122"/>
                          <a:sym typeface="WPS灵秀黑" charset="-122"/>
                        </a:rPr>
                        <a:t>~</a:t>
                      </a:r>
                      <a:r>
                        <a:rPr lang="en-US" altLang="zh-CN" sz="900">
                          <a:solidFill>
                            <a:schemeClr val="tx1">
                              <a:lumMod val="65000"/>
                              <a:lumOff val="35000"/>
                            </a:schemeClr>
                          </a:solidFill>
                          <a:latin typeface="WPS灵秀黑" charset="-122"/>
                          <a:ea typeface="WPS灵秀黑" charset="-122"/>
                          <a:sym typeface="WPS灵秀黑" charset="-122"/>
                        </a:rPr>
                        <a:t>936</a:t>
                      </a:r>
                      <a:r>
                        <a:rPr lang="zh-CN" altLang="en-US" sz="900">
                          <a:solidFill>
                            <a:schemeClr val="tx1">
                              <a:lumMod val="65000"/>
                              <a:lumOff val="35000"/>
                            </a:schemeClr>
                          </a:solidFill>
                          <a:latin typeface="WPS灵秀黑" charset="-122"/>
                          <a:ea typeface="WPS灵秀黑" charset="-122"/>
                          <a:sym typeface="WPS灵秀黑" charset="-122"/>
                        </a:rPr>
                        <a:t>VDC</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38760">
                <a:tc rowSpan="2">
                  <a:txBody>
                    <a:bodyPr/>
                    <a:p>
                      <a:pPr algn="ctr">
                        <a:buNone/>
                      </a:pPr>
                      <a:endParaRPr lang="en-US" altLang="zh-CN" sz="1000">
                        <a:solidFill>
                          <a:schemeClr val="tx1">
                            <a:lumMod val="65000"/>
                            <a:lumOff val="35000"/>
                          </a:schemeClr>
                        </a:solidFill>
                        <a:latin typeface="WPS灵秀黑" charset="-122"/>
                        <a:ea typeface="WPS灵秀黑" charset="-122"/>
                        <a:sym typeface="WPS灵秀黑" charset="-122"/>
                      </a:endParaRPr>
                    </a:p>
                    <a:p>
                      <a:pPr algn="ctr">
                        <a:buNone/>
                      </a:pPr>
                      <a:r>
                        <a:rPr lang="en-US" altLang="zh-CN" sz="1000">
                          <a:solidFill>
                            <a:schemeClr val="tx1">
                              <a:lumMod val="65000"/>
                              <a:lumOff val="35000"/>
                            </a:schemeClr>
                          </a:solidFill>
                          <a:latin typeface="WPS灵秀黑" charset="-122"/>
                          <a:ea typeface="WPS灵秀黑" charset="-122"/>
                          <a:sym typeface="WPS灵秀黑" charset="-122"/>
                        </a:rPr>
                        <a:t>5</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noFill/>
                  </a:tcPr>
                </a:tc>
                <a:tc rowSpan="2">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Charging</a:t>
                      </a:r>
                      <a:r>
                        <a:rPr lang="en-US" altLang="zh-CN" sz="900">
                          <a:solidFill>
                            <a:schemeClr val="tx1">
                              <a:lumMod val="65000"/>
                              <a:lumOff val="35000"/>
                            </a:schemeClr>
                          </a:solidFill>
                          <a:latin typeface="WPS灵秀黑" charset="-122"/>
                          <a:ea typeface="WPS灵秀黑" charset="-122"/>
                          <a:sym typeface="WPS灵秀黑" charset="-122"/>
                        </a:rPr>
                        <a:t>/Discharging </a:t>
                      </a:r>
                      <a:endParaRPr lang="zh-CN" altLang="en-US" sz="900">
                        <a:solidFill>
                          <a:schemeClr val="tx1">
                            <a:lumMod val="65000"/>
                            <a:lumOff val="35000"/>
                          </a:schemeClr>
                        </a:solidFill>
                        <a:latin typeface="WPS灵秀黑" charset="-122"/>
                        <a:ea typeface="WPS灵秀黑" charset="-122"/>
                        <a:sym typeface="WPS灵秀黑" charset="-122"/>
                      </a:endParaRPr>
                    </a:p>
                    <a:p>
                      <a:pPr algn="ctr">
                        <a:buNone/>
                      </a:pPr>
                      <a:r>
                        <a:rPr lang="zh-CN" altLang="en-US" sz="900">
                          <a:solidFill>
                            <a:schemeClr val="tx1">
                              <a:lumMod val="65000"/>
                              <a:lumOff val="35000"/>
                            </a:schemeClr>
                          </a:solidFill>
                          <a:latin typeface="WPS灵秀黑" charset="-122"/>
                          <a:ea typeface="WPS灵秀黑" charset="-122"/>
                          <a:sym typeface="WPS灵秀黑" charset="-122"/>
                        </a:rPr>
                        <a:t>Current</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noFill/>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Rated</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noFill/>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157</a:t>
                      </a:r>
                      <a:r>
                        <a:rPr lang="zh-CN" altLang="en-US" sz="900">
                          <a:solidFill>
                            <a:schemeClr val="tx1">
                              <a:lumMod val="65000"/>
                              <a:lumOff val="35000"/>
                            </a:schemeClr>
                          </a:solidFill>
                          <a:latin typeface="WPS灵秀黑" charset="-122"/>
                          <a:ea typeface="WPS灵秀黑" charset="-122"/>
                          <a:sym typeface="WPS灵秀黑" charset="-122"/>
                        </a:rPr>
                        <a:t>A</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r>
              <a:tr h="238760">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Maximum</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solidFill>
                      <a:schemeClr val="accent2">
                        <a:lumMod val="20000"/>
                        <a:lumOff val="80000"/>
                      </a:schemeClr>
                    </a:solidFill>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3</a:t>
                      </a:r>
                      <a:r>
                        <a:rPr lang="en-US" altLang="zh-CN" sz="900">
                          <a:solidFill>
                            <a:schemeClr val="tx1">
                              <a:lumMod val="65000"/>
                              <a:lumOff val="35000"/>
                            </a:schemeClr>
                          </a:solidFill>
                          <a:latin typeface="WPS灵秀黑" charset="-122"/>
                          <a:ea typeface="WPS灵秀黑" charset="-122"/>
                          <a:sym typeface="WPS灵秀黑" charset="-122"/>
                        </a:rPr>
                        <a:t>14</a:t>
                      </a:r>
                      <a:r>
                        <a:rPr lang="zh-CN" altLang="en-US" sz="900">
                          <a:solidFill>
                            <a:schemeClr val="tx1">
                              <a:lumMod val="65000"/>
                              <a:lumOff val="35000"/>
                            </a:schemeClr>
                          </a:solidFill>
                          <a:latin typeface="WPS灵秀黑" charset="-122"/>
                          <a:ea typeface="WPS灵秀黑" charset="-122"/>
                          <a:sym typeface="WPS灵秀黑" charset="-122"/>
                        </a:rPr>
                        <a:t>A</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38760">
                <a:tc rowSpan="6">
                  <a:txBody>
                    <a:bodyPr/>
                    <a:p>
                      <a:pPr algn="ctr">
                        <a:buNone/>
                      </a:pPr>
                      <a:r>
                        <a:rPr lang="en-US" altLang="zh-CN" sz="1000">
                          <a:solidFill>
                            <a:schemeClr val="tx1">
                              <a:lumMod val="65000"/>
                              <a:lumOff val="35000"/>
                            </a:schemeClr>
                          </a:solidFill>
                          <a:latin typeface="WPS灵秀黑" charset="-122"/>
                          <a:ea typeface="WPS灵秀黑" charset="-122"/>
                          <a:sym typeface="WPS灵秀黑" charset="-122"/>
                        </a:rPr>
                        <a:t>6</a:t>
                      </a:r>
                      <a:endParaRPr lang="en-US" altLang="zh-CN" sz="1000">
                        <a:solidFill>
                          <a:schemeClr val="tx1">
                            <a:lumMod val="65000"/>
                            <a:lumOff val="35000"/>
                          </a:schemeClr>
                        </a:solidFill>
                        <a:latin typeface="WPS灵秀黑" charset="-122"/>
                        <a:ea typeface="WPS灵秀黑" charset="-122"/>
                        <a:sym typeface="WPS灵秀黑" charset="-122"/>
                      </a:endParaRPr>
                    </a:p>
                  </a:txBody>
                  <a:tcPr anchor="ctr" anchorCtr="1">
                    <a:lnL>
                      <a:noFill/>
                    </a:lnL>
                    <a:solidFill>
                      <a:srgbClr val="FBE5D6"/>
                    </a:solidFill>
                  </a:tcPr>
                </a:tc>
                <a:tc rowSpan="6">
                  <a:txBody>
                    <a:bodyPr/>
                    <a:p>
                      <a:pPr algn="ctr">
                        <a:buNone/>
                      </a:pPr>
                      <a:endParaRPr lang="zh-CN" altLang="en-US" sz="900">
                        <a:solidFill>
                          <a:schemeClr val="tx1">
                            <a:lumMod val="65000"/>
                            <a:lumOff val="35000"/>
                          </a:schemeClr>
                        </a:solidFill>
                        <a:latin typeface="WPS灵秀黑" charset="-122"/>
                        <a:ea typeface="WPS灵秀黑" charset="-122"/>
                        <a:sym typeface="WPS灵秀黑" charset="-122"/>
                      </a:endParaRPr>
                    </a:p>
                    <a:p>
                      <a:pPr algn="ctr">
                        <a:buNone/>
                      </a:pPr>
                      <a:r>
                        <a:rPr lang="zh-CN" altLang="en-US" sz="900">
                          <a:solidFill>
                            <a:schemeClr val="tx1">
                              <a:lumMod val="65000"/>
                              <a:lumOff val="35000"/>
                            </a:schemeClr>
                          </a:solidFill>
                          <a:latin typeface="WPS灵秀黑" charset="-122"/>
                          <a:ea typeface="WPS灵秀黑" charset="-122"/>
                          <a:sym typeface="WPS灵秀黑" charset="-122"/>
                        </a:rPr>
                        <a:t>General </a:t>
                      </a:r>
                      <a:endParaRPr lang="zh-CN" altLang="en-US" sz="900">
                        <a:solidFill>
                          <a:schemeClr val="tx1">
                            <a:lumMod val="65000"/>
                            <a:lumOff val="35000"/>
                          </a:schemeClr>
                        </a:solidFill>
                        <a:latin typeface="WPS灵秀黑" charset="-122"/>
                        <a:ea typeface="WPS灵秀黑" charset="-122"/>
                        <a:sym typeface="WPS灵秀黑" charset="-122"/>
                      </a:endParaRPr>
                    </a:p>
                    <a:p>
                      <a:pPr algn="ctr">
                        <a:buNone/>
                      </a:pPr>
                      <a:r>
                        <a:rPr lang="zh-CN" altLang="en-US" sz="900">
                          <a:solidFill>
                            <a:schemeClr val="tx1">
                              <a:lumMod val="65000"/>
                              <a:lumOff val="35000"/>
                            </a:schemeClr>
                          </a:solidFill>
                          <a:latin typeface="WPS灵秀黑" charset="-122"/>
                          <a:ea typeface="WPS灵秀黑" charset="-122"/>
                          <a:sym typeface="WPS灵秀黑" charset="-122"/>
                        </a:rPr>
                        <a:t>Parameters</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solidFill>
                      <a:srgbClr val="FBE5D6"/>
                    </a:solidFill>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Size</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noFill/>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1005</a:t>
                      </a:r>
                      <a:r>
                        <a:rPr lang="zh-CN" altLang="en-US" sz="900">
                          <a:solidFill>
                            <a:schemeClr val="tx1">
                              <a:lumMod val="65000"/>
                              <a:lumOff val="35000"/>
                            </a:schemeClr>
                          </a:solidFill>
                          <a:latin typeface="WPS灵秀黑" charset="-122"/>
                          <a:ea typeface="WPS灵秀黑" charset="-122"/>
                          <a:sym typeface="WPS灵秀黑" charset="-122"/>
                        </a:rPr>
                        <a:t>(</a:t>
                      </a:r>
                      <a:r>
                        <a:rPr lang="en-US" altLang="zh-CN" sz="900">
                          <a:solidFill>
                            <a:schemeClr val="tx1">
                              <a:lumMod val="65000"/>
                              <a:lumOff val="35000"/>
                            </a:schemeClr>
                          </a:solidFill>
                          <a:latin typeface="WPS灵秀黑" charset="-122"/>
                          <a:ea typeface="WPS灵秀黑" charset="-122"/>
                          <a:sym typeface="WPS灵秀黑" charset="-122"/>
                        </a:rPr>
                        <a:t>L</a:t>
                      </a:r>
                      <a:r>
                        <a:rPr lang="zh-CN" altLang="en-US" sz="900">
                          <a:solidFill>
                            <a:schemeClr val="tx1">
                              <a:lumMod val="65000"/>
                              <a:lumOff val="35000"/>
                            </a:schemeClr>
                          </a:solidFill>
                          <a:latin typeface="WPS灵秀黑" charset="-122"/>
                          <a:ea typeface="WPS灵秀黑" charset="-122"/>
                          <a:sym typeface="WPS灵秀黑" charset="-122"/>
                        </a:rPr>
                        <a:t>)*13</a:t>
                      </a:r>
                      <a:r>
                        <a:rPr lang="en-US" altLang="zh-CN" sz="900">
                          <a:solidFill>
                            <a:schemeClr val="tx1">
                              <a:lumMod val="65000"/>
                              <a:lumOff val="35000"/>
                            </a:schemeClr>
                          </a:solidFill>
                          <a:latin typeface="WPS灵秀黑" charset="-122"/>
                          <a:ea typeface="WPS灵秀黑" charset="-122"/>
                          <a:sym typeface="WPS灵秀黑" charset="-122"/>
                        </a:rPr>
                        <a:t>20</a:t>
                      </a:r>
                      <a:r>
                        <a:rPr lang="zh-CN" altLang="en-US" sz="900">
                          <a:solidFill>
                            <a:schemeClr val="tx1">
                              <a:lumMod val="65000"/>
                              <a:lumOff val="35000"/>
                            </a:schemeClr>
                          </a:solidFill>
                          <a:latin typeface="WPS灵秀黑" charset="-122"/>
                          <a:ea typeface="WPS灵秀黑" charset="-122"/>
                          <a:sym typeface="WPS灵秀黑" charset="-122"/>
                        </a:rPr>
                        <a:t>(W)*</a:t>
                      </a:r>
                      <a:r>
                        <a:rPr lang="en-US" altLang="zh-CN" sz="900">
                          <a:solidFill>
                            <a:schemeClr val="tx1">
                              <a:lumMod val="65000"/>
                              <a:lumOff val="35000"/>
                            </a:schemeClr>
                          </a:solidFill>
                          <a:latin typeface="WPS灵秀黑" charset="-122"/>
                          <a:ea typeface="WPS灵秀黑" charset="-122"/>
                          <a:sym typeface="WPS灵秀黑" charset="-122"/>
                        </a:rPr>
                        <a:t>2200</a:t>
                      </a:r>
                      <a:r>
                        <a:rPr lang="zh-CN" altLang="en-US" sz="900">
                          <a:solidFill>
                            <a:schemeClr val="tx1">
                              <a:lumMod val="65000"/>
                              <a:lumOff val="35000"/>
                            </a:schemeClr>
                          </a:solidFill>
                          <a:latin typeface="WPS灵秀黑" charset="-122"/>
                          <a:ea typeface="WPS灵秀黑" charset="-122"/>
                          <a:sym typeface="WPS灵秀黑" charset="-122"/>
                        </a:rPr>
                        <a:t>(</a:t>
                      </a:r>
                      <a:r>
                        <a:rPr lang="en-US" altLang="zh-CN" sz="900">
                          <a:solidFill>
                            <a:schemeClr val="tx1">
                              <a:lumMod val="65000"/>
                              <a:lumOff val="35000"/>
                            </a:schemeClr>
                          </a:solidFill>
                          <a:latin typeface="WPS灵秀黑" charset="-122"/>
                          <a:ea typeface="WPS灵秀黑" charset="-122"/>
                          <a:sym typeface="WPS灵秀黑" charset="-122"/>
                        </a:rPr>
                        <a:t>H</a:t>
                      </a:r>
                      <a:r>
                        <a:rPr lang="zh-CN" altLang="en-US" sz="900">
                          <a:solidFill>
                            <a:schemeClr val="tx1">
                              <a:lumMod val="65000"/>
                              <a:lumOff val="35000"/>
                            </a:schemeClr>
                          </a:solidFill>
                          <a:latin typeface="WPS灵秀黑" charset="-122"/>
                          <a:ea typeface="WPS灵秀黑" charset="-122"/>
                          <a:sym typeface="WPS灵秀黑" charset="-122"/>
                        </a:rPr>
                        <a:t>)</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r>
              <a:tr h="239395">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Weight</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solidFill>
                      <a:schemeClr val="accent2">
                        <a:lumMod val="20000"/>
                        <a:lumOff val="80000"/>
                      </a:schemeClr>
                    </a:solidFill>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2.5T</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38760">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IP Level</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noFill/>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IP66</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r>
              <a:tr h="238760">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Cooling mode</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solidFill>
                      <a:schemeClr val="accent2">
                        <a:lumMod val="20000"/>
                        <a:lumOff val="80000"/>
                      </a:schemeClr>
                    </a:solidFill>
                  </a:tcPr>
                </a:tc>
                <a:tc>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Liquid Cooling</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39395">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Communication agreement</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noFill/>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CAN</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r>
              <a:tr h="382270">
                <a:tc vMerge="1">
                  <a:tcPr>
                    <a:lnL>
                      <a:noFill/>
                    </a:lnL>
                  </a:tcPr>
                </a:tc>
                <a:tc vMerge="1">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Coolant</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R w="12700">
                      <a:solidFill>
                        <a:schemeClr val="bg1"/>
                      </a:solidFill>
                      <a:prstDash val="solid"/>
                    </a:lnR>
                    <a:solidFill>
                      <a:schemeClr val="accent2">
                        <a:lumMod val="20000"/>
                        <a:lumOff val="80000"/>
                      </a:schemeClr>
                    </a:solidFill>
                  </a:tcPr>
                </a:tc>
                <a:tc>
                  <a:txBody>
                    <a:bodyPr/>
                    <a:p>
                      <a:pPr algn="ctr">
                        <a:buNone/>
                      </a:pPr>
                      <a:r>
                        <a:rPr lang="zh-CN" altLang="en-US" sz="900">
                          <a:solidFill>
                            <a:schemeClr val="tx1">
                              <a:lumMod val="65000"/>
                              <a:lumOff val="35000"/>
                            </a:schemeClr>
                          </a:solidFill>
                          <a:latin typeface="WPS灵秀黑" charset="-122"/>
                          <a:ea typeface="WPS灵秀黑" charset="-122"/>
                          <a:sym typeface="WPS灵秀黑" charset="-122"/>
                        </a:rPr>
                        <a:t>50% Ethylene glycol</a:t>
                      </a:r>
                      <a:r>
                        <a:rPr lang="en-US" altLang="zh-CN" sz="900">
                          <a:solidFill>
                            <a:schemeClr val="tx1">
                              <a:lumMod val="65000"/>
                              <a:lumOff val="35000"/>
                            </a:schemeClr>
                          </a:solidFill>
                          <a:latin typeface="WPS灵秀黑" charset="-122"/>
                          <a:ea typeface="WPS灵秀黑" charset="-122"/>
                          <a:sym typeface="WPS灵秀黑" charset="-122"/>
                        </a:rPr>
                        <a:t> </a:t>
                      </a:r>
                      <a:r>
                        <a:rPr lang="zh-CN" altLang="en-US" sz="900">
                          <a:solidFill>
                            <a:schemeClr val="tx1">
                              <a:lumMod val="65000"/>
                              <a:lumOff val="35000"/>
                            </a:schemeClr>
                          </a:solidFill>
                          <a:latin typeface="WPS灵秀黑" charset="-122"/>
                          <a:ea typeface="WPS灵秀黑" charset="-122"/>
                          <a:sym typeface="WPS灵秀黑" charset="-122"/>
                        </a:rPr>
                        <a:t>aqueous solution</a:t>
                      </a:r>
                      <a:endParaRPr lang="zh-CN" altLang="en-US"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r>
              <a:tr h="238760">
                <a:tc gridSpan="4">
                  <a:txBody>
                    <a:bodyPr/>
                    <a:p>
                      <a:pPr algn="ctr">
                        <a:buNone/>
                      </a:pPr>
                      <a:r>
                        <a:rPr lang="en-US" altLang="zh-CN" sz="1200" b="1">
                          <a:solidFill>
                            <a:schemeClr val="tx1">
                              <a:lumMod val="65000"/>
                              <a:lumOff val="35000"/>
                            </a:schemeClr>
                          </a:solidFill>
                          <a:latin typeface="WPS灵秀黑" charset="-122"/>
                          <a:ea typeface="WPS灵秀黑" charset="-122"/>
                          <a:sym typeface="WPS灵秀黑" charset="-122"/>
                        </a:rPr>
                        <a:t>      AC Side (Grid Connection)</a:t>
                      </a:r>
                      <a:endParaRPr lang="en-US" altLang="zh-CN" sz="1200" b="1">
                        <a:solidFill>
                          <a:schemeClr val="tx1">
                            <a:lumMod val="65000"/>
                            <a:lumOff val="35000"/>
                          </a:schemeClr>
                        </a:solidFill>
                        <a:latin typeface="WPS灵秀黑" charset="-122"/>
                        <a:ea typeface="WPS灵秀黑" charset="-122"/>
                        <a:sym typeface="WPS灵秀黑" charset="-122"/>
                      </a:endParaRPr>
                    </a:p>
                  </a:txBody>
                  <a:tcPr anchor="ctr" anchorCtr="1">
                    <a:lnL>
                      <a:noFill/>
                    </a:lnL>
                    <a:lnR>
                      <a:noFill/>
                    </a:lnR>
                    <a:noFill/>
                  </a:tcPr>
                </a:tc>
                <a:tc hMerge="1">
                  <a:tcPr anchor="ctr" anchorCtr="1">
                    <a:lnL w="12700" cmpd="sng">
                      <a:solidFill>
                        <a:schemeClr val="bg1">
                          <a:lumMod val="75000"/>
                        </a:schemeClr>
                      </a:solidFill>
                      <a:prstDash val="solid"/>
                    </a:lnL>
                    <a:lnR w="12700">
                      <a:solidFill>
                        <a:schemeClr val="bg1"/>
                      </a:solidFill>
                      <a:prstDash val="solid"/>
                    </a:lnR>
                  </a:tcPr>
                </a:tc>
                <a:tc hMerge="1">
                  <a:tcPr anchor="ctr" anchorCtr="1">
                    <a:lnL w="12700">
                      <a:solidFill>
                        <a:schemeClr val="bg1"/>
                      </a:solidFill>
                      <a:prstDash val="solid"/>
                    </a:lnL>
                    <a:lnR>
                      <a:noFill/>
                    </a:lnR>
                    <a:noFill/>
                  </a:tcPr>
                </a:tc>
                <a:tc hMerge="1">
                  <a:tcPr anchor="ctr" anchorCtr="1">
                    <a:lnL w="12700" cmpd="sng">
                      <a:solidFill>
                        <a:schemeClr val="bg1">
                          <a:lumMod val="75000"/>
                        </a:schemeClr>
                      </a:solidFill>
                      <a:prstDash val="solid"/>
                    </a:lnL>
                    <a:lnR>
                      <a:noFill/>
                    </a:lnR>
                  </a:tcPr>
                </a:tc>
              </a:tr>
              <a:tr h="238760">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Rated Voltage(V)</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solidFill>
                      <a:schemeClr val="accent2">
                        <a:lumMod val="20000"/>
                        <a:lumOff val="80000"/>
                      </a:schemeClr>
                    </a:solid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230/400</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c hMerge="1">
                  <a:tcPr>
                    <a:lnR>
                      <a:noFill/>
                    </a:lnR>
                  </a:tcPr>
                </a:tc>
              </a:tr>
              <a:tr h="238760">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AC Output Type</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no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(3W + N + PE) three-phase four line</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c hMerge="1">
                  <a:tcPr>
                    <a:lnR>
                      <a:noFill/>
                    </a:lnR>
                  </a:tcPr>
                </a:tc>
              </a:tr>
              <a:tr h="239395">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Rated Output Power(KW)</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solidFill>
                      <a:schemeClr val="accent2">
                        <a:lumMod val="20000"/>
                        <a:lumOff val="80000"/>
                      </a:schemeClr>
                    </a:solid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125</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c hMerge="1">
                  <a:tcPr>
                    <a:lnR>
                      <a:noFill/>
                    </a:lnR>
                  </a:tcPr>
                </a:tc>
              </a:tr>
              <a:tr h="238760">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Rated Grid Frequency(Hz)</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no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50/60</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c hMerge="1">
                  <a:tcPr>
                    <a:lnR>
                      <a:noFill/>
                    </a:lnR>
                  </a:tcPr>
                </a:tc>
              </a:tr>
              <a:tr h="238760">
                <a:tc gridSpan="2">
                  <a:txBody>
                    <a:bodyPr/>
                    <a:p>
                      <a:pPr algn="l">
                        <a:buNone/>
                      </a:pPr>
                      <a:r>
                        <a:rPr lang="en-US" altLang="zh-CN" sz="900">
                          <a:solidFill>
                            <a:schemeClr val="tx1">
                              <a:lumMod val="65000"/>
                              <a:lumOff val="35000"/>
                            </a:schemeClr>
                          </a:solidFill>
                          <a:latin typeface="WPS灵秀黑" charset="-122"/>
                          <a:ea typeface="WPS灵秀黑" charset="-122"/>
                          <a:sym typeface="WPS灵秀黑" charset="-122"/>
                        </a:rPr>
                        <a:t>AC Side (off-grid)</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cmpd="sng">
                      <a:solidFill>
                        <a:schemeClr val="bg1"/>
                      </a:solidFill>
                      <a:prstDash val="solid"/>
                    </a:lnR>
                    <a:solidFill>
                      <a:schemeClr val="accent2">
                        <a:lumMod val="20000"/>
                        <a:lumOff val="80000"/>
                      </a:schemeClr>
                    </a:solidFill>
                  </a:tcPr>
                </a:tc>
                <a:tc hMerge="1">
                  <a:tcPr anchor="ctr" anchorCtr="1">
                    <a:lnL w="12700" cmpd="sng">
                      <a:solidFill>
                        <a:schemeClr val="bg1">
                          <a:lumMod val="75000"/>
                        </a:schemeClr>
                      </a:solidFill>
                      <a:prstDash val="solid"/>
                    </a:lnL>
                    <a:lnR w="12700" cmpd="sng">
                      <a:solidFill>
                        <a:schemeClr val="bg1"/>
                      </a:solidFill>
                      <a:prstDash val="solid"/>
                    </a:lnR>
                    <a:solidFill>
                      <a:schemeClr val="accent2">
                        <a:lumMod val="20000"/>
                        <a:lumOff val="80000"/>
                      </a:schemeClr>
                    </a:solidFill>
                  </a:tcPr>
                </a:tc>
                <a:tc gridSpan="2">
                  <a:txBody>
                    <a:bodyPr/>
                    <a:p>
                      <a:pPr algn="l">
                        <a:buNone/>
                      </a:pP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cmpd="sng">
                      <a:solidFill>
                        <a:schemeClr val="bg1"/>
                      </a:solidFill>
                      <a:prstDash val="solid"/>
                    </a:lnL>
                    <a:lnR>
                      <a:noFill/>
                    </a:lnR>
                    <a:solidFill>
                      <a:schemeClr val="accent2">
                        <a:lumMod val="20000"/>
                        <a:lumOff val="80000"/>
                      </a:schemeClr>
                    </a:solidFill>
                  </a:tcPr>
                </a:tc>
                <a:tc hMerge="1">
                  <a:tcPr anchor="ctr" anchorCtr="1">
                    <a:lnL w="12700" cmpd="sng">
                      <a:solidFill>
                        <a:schemeClr val="bg1">
                          <a:lumMod val="75000"/>
                        </a:schemeClr>
                      </a:solidFill>
                      <a:prstDash val="solid"/>
                    </a:lnL>
                    <a:lnR>
                      <a:noFill/>
                    </a:lnR>
                    <a:solidFill>
                      <a:schemeClr val="accent2">
                        <a:lumMod val="20000"/>
                        <a:lumOff val="80000"/>
                      </a:schemeClr>
                    </a:solidFill>
                  </a:tcPr>
                </a:tc>
              </a:tr>
              <a:tr h="238760">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Rated Output Voltage</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no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230/400</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c hMerge="1">
                  <a:tcPr>
                    <a:lnR>
                      <a:noFill/>
                    </a:lnR>
                  </a:tcPr>
                </a:tc>
              </a:tr>
              <a:tr h="239395">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Rated Output Power</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solidFill>
                      <a:schemeClr val="accent2">
                        <a:lumMod val="20000"/>
                        <a:lumOff val="80000"/>
                      </a:schemeClr>
                    </a:solid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125</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solidFill>
                      <a:schemeClr val="accent2">
                        <a:lumMod val="20000"/>
                        <a:lumOff val="80000"/>
                      </a:schemeClr>
                    </a:solidFill>
                  </a:tcPr>
                </a:tc>
                <a:tc hMerge="1">
                  <a:tcPr>
                    <a:lnR>
                      <a:noFill/>
                    </a:lnR>
                  </a:tcPr>
                </a:tc>
              </a:tr>
              <a:tr h="238760">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Maximum Apparent Power (KW)</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noFill/>
                  </a:tcPr>
                </a:tc>
                <a:tc hMerge="1">
                  <a:tcPr>
                    <a:lnR w="12700">
                      <a:solidFill>
                        <a:schemeClr val="bg1"/>
                      </a:solidFill>
                      <a:prstDash val="solid"/>
                    </a:lnR>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138</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noFill/>
                  </a:tcPr>
                </a:tc>
                <a:tc hMerge="1">
                  <a:tcPr>
                    <a:lnR>
                      <a:noFill/>
                    </a:lnR>
                  </a:tcPr>
                </a:tc>
              </a:tr>
              <a:tr h="307975">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Maximum Output Current (A)</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a:noFill/>
                    </a:lnL>
                    <a:lnR w="12700">
                      <a:solidFill>
                        <a:schemeClr val="bg1"/>
                      </a:solidFill>
                      <a:prstDash val="solid"/>
                    </a:lnR>
                    <a:lnB>
                      <a:noFill/>
                    </a:lnB>
                    <a:solidFill>
                      <a:schemeClr val="accent2">
                        <a:lumMod val="20000"/>
                        <a:lumOff val="80000"/>
                      </a:schemeClr>
                    </a:solidFill>
                  </a:tcPr>
                </a:tc>
                <a:tc hMerge="1">
                  <a:tcPr>
                    <a:lnR w="12700">
                      <a:solidFill>
                        <a:schemeClr val="bg1"/>
                      </a:solidFill>
                      <a:prstDash val="solid"/>
                    </a:lnR>
                    <a:lnB>
                      <a:noFill/>
                    </a:lnB>
                  </a:tcPr>
                </a:tc>
                <a:tc gridSpan="2">
                  <a:txBody>
                    <a:bodyPr/>
                    <a:p>
                      <a:pPr algn="ctr">
                        <a:buNone/>
                      </a:pPr>
                      <a:r>
                        <a:rPr lang="en-US" altLang="zh-CN" sz="900">
                          <a:solidFill>
                            <a:schemeClr val="tx1">
                              <a:lumMod val="65000"/>
                              <a:lumOff val="35000"/>
                            </a:schemeClr>
                          </a:solidFill>
                          <a:latin typeface="WPS灵秀黑" charset="-122"/>
                          <a:ea typeface="WPS灵秀黑" charset="-122"/>
                          <a:sym typeface="WPS灵秀黑" charset="-122"/>
                        </a:rPr>
                        <a:t>200</a:t>
                      </a:r>
                      <a:endParaRPr lang="en-US" altLang="zh-CN" sz="900">
                        <a:solidFill>
                          <a:schemeClr val="tx1">
                            <a:lumMod val="65000"/>
                            <a:lumOff val="35000"/>
                          </a:schemeClr>
                        </a:solidFill>
                        <a:latin typeface="WPS灵秀黑" charset="-122"/>
                        <a:ea typeface="WPS灵秀黑" charset="-122"/>
                        <a:sym typeface="WPS灵秀黑" charset="-122"/>
                      </a:endParaRPr>
                    </a:p>
                  </a:txBody>
                  <a:tcPr anchor="ctr" anchorCtr="1">
                    <a:lnL w="12700">
                      <a:solidFill>
                        <a:schemeClr val="bg1"/>
                      </a:solidFill>
                      <a:prstDash val="solid"/>
                    </a:lnL>
                    <a:lnR>
                      <a:noFill/>
                    </a:lnR>
                    <a:lnB>
                      <a:noFill/>
                    </a:lnB>
                    <a:solidFill>
                      <a:schemeClr val="accent2">
                        <a:lumMod val="20000"/>
                        <a:lumOff val="80000"/>
                      </a:schemeClr>
                    </a:solidFill>
                  </a:tcPr>
                </a:tc>
                <a:tc hMerge="1">
                  <a:tcPr>
                    <a:lnR>
                      <a:noFill/>
                    </a:lnR>
                    <a:lnB>
                      <a:noFill/>
                    </a:lnB>
                  </a:tcPr>
                </a:tc>
              </a:tr>
            </a:tbl>
          </a:graphicData>
        </a:graphic>
      </p:graphicFrame>
      <p:pic>
        <p:nvPicPr>
          <p:cNvPr id="7" name="图片 6" descr="125KW 233KWH液冷一体柜.194"/>
          <p:cNvPicPr>
            <a:picLocks noChangeAspect="1"/>
          </p:cNvPicPr>
          <p:nvPr/>
        </p:nvPicPr>
        <p:blipFill>
          <a:blip r:embed="rId3"/>
          <a:stretch>
            <a:fillRect/>
          </a:stretch>
        </p:blipFill>
        <p:spPr>
          <a:xfrm>
            <a:off x="-89535" y="2081530"/>
            <a:ext cx="5909945" cy="3841115"/>
          </a:xfrm>
          <a:prstGeom prst="rect">
            <a:avLst/>
          </a:prstGeom>
        </p:spPr>
      </p:pic>
      <p:sp>
        <p:nvSpPr>
          <p:cNvPr id="8" name="矩形标注 7"/>
          <p:cNvSpPr/>
          <p:nvPr/>
        </p:nvSpPr>
        <p:spPr>
          <a:xfrm>
            <a:off x="290830" y="3943350"/>
            <a:ext cx="847090" cy="317500"/>
          </a:xfrm>
          <a:prstGeom prst="wedgeRectCallout">
            <a:avLst>
              <a:gd name="adj1" fmla="val 192728"/>
              <a:gd name="adj2" fmla="val 182200"/>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200">
                <a:latin typeface="WPS灵秀黑" charset="-122"/>
                <a:ea typeface="WPS灵秀黑" charset="-122"/>
                <a:sym typeface="WPS灵秀黑" charset="-122"/>
              </a:rPr>
              <a:t>Chiller</a:t>
            </a:r>
            <a:endParaRPr lang="zh-CN" altLang="en-US" sz="1200">
              <a:latin typeface="WPS灵秀黑" charset="-122"/>
              <a:ea typeface="WPS灵秀黑" charset="-122"/>
              <a:sym typeface="WPS灵秀黑" charset="-122"/>
            </a:endParaRPr>
          </a:p>
        </p:txBody>
      </p:sp>
      <p:sp>
        <p:nvSpPr>
          <p:cNvPr id="10" name="矩形标注 9"/>
          <p:cNvSpPr/>
          <p:nvPr/>
        </p:nvSpPr>
        <p:spPr>
          <a:xfrm>
            <a:off x="347980" y="2733675"/>
            <a:ext cx="919480" cy="391160"/>
          </a:xfrm>
          <a:prstGeom prst="wedgeRectCallout">
            <a:avLst>
              <a:gd name="adj1" fmla="val 173411"/>
              <a:gd name="adj2" fmla="val -89448"/>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200">
                <a:latin typeface="WPS灵秀黑" charset="-122"/>
                <a:ea typeface="WPS灵秀黑" charset="-122"/>
                <a:sym typeface="+mn-ea"/>
              </a:rPr>
              <a:t>fire protection</a:t>
            </a:r>
            <a:endParaRPr lang="zh-CN" altLang="en-US" sz="1200">
              <a:latin typeface="WPS灵秀黑" charset="-122"/>
              <a:ea typeface="WPS灵秀黑" charset="-122"/>
              <a:sym typeface="+mn-ea"/>
            </a:endParaRPr>
          </a:p>
        </p:txBody>
      </p:sp>
      <p:sp>
        <p:nvSpPr>
          <p:cNvPr id="11" name="矩形标注 10"/>
          <p:cNvSpPr/>
          <p:nvPr/>
        </p:nvSpPr>
        <p:spPr>
          <a:xfrm>
            <a:off x="347980" y="5373370"/>
            <a:ext cx="847090" cy="381000"/>
          </a:xfrm>
          <a:prstGeom prst="wedgeRectCallout">
            <a:avLst>
              <a:gd name="adj1" fmla="val 146326"/>
              <a:gd name="adj2" fmla="val -105999"/>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200">
                <a:latin typeface="WPS灵秀黑" charset="-122"/>
                <a:ea typeface="WPS灵秀黑" charset="-122"/>
                <a:sym typeface="+mn-ea"/>
              </a:rPr>
              <a:t>control box</a:t>
            </a:r>
            <a:endParaRPr lang="zh-CN" altLang="en-US" sz="1200">
              <a:latin typeface="WPS灵秀黑" charset="-122"/>
              <a:ea typeface="WPS灵秀黑" charset="-122"/>
              <a:sym typeface="+mn-ea"/>
            </a:endParaRPr>
          </a:p>
        </p:txBody>
      </p:sp>
      <p:sp>
        <p:nvSpPr>
          <p:cNvPr id="3" name="矩形标注 2"/>
          <p:cNvSpPr/>
          <p:nvPr/>
        </p:nvSpPr>
        <p:spPr>
          <a:xfrm>
            <a:off x="5211445" y="2860675"/>
            <a:ext cx="847090" cy="349250"/>
          </a:xfrm>
          <a:prstGeom prst="wedgeRectCallout">
            <a:avLst>
              <a:gd name="adj1" fmla="val -321139"/>
              <a:gd name="adj2" fmla="val 258181"/>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200">
                <a:latin typeface="WPS灵秀黑" charset="-122"/>
                <a:ea typeface="WPS灵秀黑" charset="-122"/>
                <a:sym typeface="WPS灵秀黑" charset="-122"/>
              </a:rPr>
              <a:t>Battery Module</a:t>
            </a:r>
            <a:endParaRPr lang="zh-CN" altLang="en-US" sz="1200">
              <a:latin typeface="WPS灵秀黑" charset="-122"/>
              <a:ea typeface="WPS灵秀黑" charset="-122"/>
              <a:sym typeface="WPS灵秀黑" charset="-122"/>
            </a:endParaRPr>
          </a:p>
        </p:txBody>
      </p:sp>
      <p:sp>
        <p:nvSpPr>
          <p:cNvPr id="19" name="矩形标注 18"/>
          <p:cNvSpPr/>
          <p:nvPr/>
        </p:nvSpPr>
        <p:spPr>
          <a:xfrm>
            <a:off x="5211445" y="4431030"/>
            <a:ext cx="608965" cy="311150"/>
          </a:xfrm>
          <a:prstGeom prst="wedgeRectCallout">
            <a:avLst>
              <a:gd name="adj1" fmla="val -429144"/>
              <a:gd name="adj2" fmla="val 176326"/>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latin typeface="WPS灵秀黑" charset="-122"/>
                <a:ea typeface="WPS灵秀黑" charset="-122"/>
                <a:sym typeface="WPS灵秀黑" charset="-122"/>
              </a:rPr>
              <a:t>PCS</a:t>
            </a:r>
            <a:endParaRPr lang="en-US" altLang="zh-CN" sz="1200">
              <a:latin typeface="WPS灵秀黑" charset="-122"/>
              <a:ea typeface="WPS灵秀黑" charset="-122"/>
              <a:sym typeface="WPS灵秀黑" charset="-122"/>
            </a:endParaRPr>
          </a:p>
        </p:txBody>
      </p:sp>
      <p:sp>
        <p:nvSpPr>
          <p:cNvPr id="4" name="矩形标注 3"/>
          <p:cNvSpPr/>
          <p:nvPr/>
        </p:nvSpPr>
        <p:spPr>
          <a:xfrm>
            <a:off x="5211445" y="2176780"/>
            <a:ext cx="716280" cy="304800"/>
          </a:xfrm>
          <a:prstGeom prst="wedgeRectCallout">
            <a:avLst>
              <a:gd name="adj1" fmla="val -225975"/>
              <a:gd name="adj2" fmla="val 311458"/>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latin typeface="WPS灵秀黑" charset="-122"/>
                <a:ea typeface="WPS灵秀黑" charset="-122"/>
                <a:sym typeface="WPS灵秀黑" charset="-122"/>
              </a:rPr>
              <a:t>EMS</a:t>
            </a:r>
            <a:endParaRPr lang="en-US" altLang="zh-CN" sz="1200">
              <a:latin typeface="WPS灵秀黑" charset="-122"/>
              <a:ea typeface="WPS灵秀黑" charset="-122"/>
              <a:sym typeface="WPS灵秀黑" charset="-122"/>
            </a:endParaRPr>
          </a:p>
        </p:txBody>
      </p:sp>
      <p:sp>
        <p:nvSpPr>
          <p:cNvPr id="2" name="矩形标注 1"/>
          <p:cNvSpPr/>
          <p:nvPr/>
        </p:nvSpPr>
        <p:spPr>
          <a:xfrm>
            <a:off x="5211445" y="3716655"/>
            <a:ext cx="1089025" cy="304800"/>
          </a:xfrm>
          <a:prstGeom prst="wedgeRectCallout">
            <a:avLst>
              <a:gd name="adj1" fmla="val -158163"/>
              <a:gd name="adj2" fmla="val 116041"/>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latin typeface="WPS灵秀黑" charset="-122"/>
                <a:ea typeface="WPS灵秀黑" charset="-122"/>
                <a:sym typeface="WPS灵秀黑" charset="-122"/>
              </a:rPr>
              <a:t>Dehumidifier</a:t>
            </a:r>
            <a:endParaRPr lang="en-US" altLang="zh-CN" sz="1200">
              <a:latin typeface="WPS灵秀黑" charset="-122"/>
              <a:ea typeface="WPS灵秀黑" charset="-122"/>
              <a:sym typeface="WPS灵秀黑"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80" name="textbox 180"/>
          <p:cNvSpPr/>
          <p:nvPr/>
        </p:nvSpPr>
        <p:spPr>
          <a:xfrm>
            <a:off x="11948389" y="6599313"/>
            <a:ext cx="109854" cy="170814"/>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79000"/>
              </a:lnSpc>
            </a:pPr>
            <a:endParaRPr sz="1200" dirty="0">
              <a:latin typeface="Arial" panose="020B0604020202020204"/>
              <a:ea typeface="Arial" panose="020B0604020202020204"/>
              <a:cs typeface="Arial" panose="020B0604020202020204"/>
            </a:endParaRPr>
          </a:p>
        </p:txBody>
      </p:sp>
      <p:sp>
        <p:nvSpPr>
          <p:cNvPr id="196" name="textbox 196"/>
          <p:cNvSpPr/>
          <p:nvPr/>
        </p:nvSpPr>
        <p:spPr>
          <a:xfrm>
            <a:off x="503052" y="325435"/>
            <a:ext cx="5354320" cy="344804"/>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02 EMS  </a:t>
            </a:r>
            <a:endParaRPr sz="2000" dirty="0">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sp>
        <p:nvSpPr>
          <p:cNvPr id="2" name="文本框 1"/>
          <p:cNvSpPr txBox="1"/>
          <p:nvPr/>
        </p:nvSpPr>
        <p:spPr>
          <a:xfrm>
            <a:off x="510540" y="1198245"/>
            <a:ext cx="7838440" cy="1998980"/>
          </a:xfrm>
          <a:prstGeom prst="rect">
            <a:avLst/>
          </a:prstGeom>
          <a:noFill/>
        </p:spPr>
        <p:txBody>
          <a:bodyPr wrap="square" rtlCol="0" anchor="t">
            <a:noAutofit/>
          </a:bodyPr>
          <a:p>
            <a:pPr algn="just"/>
            <a:r>
              <a:rPr sz="1400">
                <a:solidFill>
                  <a:schemeClr val="tx1">
                    <a:lumMod val="65000"/>
                    <a:lumOff val="35000"/>
                  </a:schemeClr>
                </a:solidFill>
                <a:latin typeface="WPS灵秀黑" charset="-122"/>
                <a:ea typeface="WPS灵秀黑" charset="-122"/>
                <a:sym typeface="+mn-ea"/>
              </a:rPr>
              <a:t>Input platform - the browser address:</a:t>
            </a:r>
            <a:r>
              <a:rPr sz="1400" b="1">
                <a:solidFill>
                  <a:schemeClr val="accent2"/>
                </a:solidFill>
                <a:latin typeface="WPS灵秀黑" charset="-122"/>
                <a:ea typeface="WPS灵秀黑" charset="-122"/>
                <a:sym typeface="+mn-ea"/>
              </a:rPr>
              <a:t> </a:t>
            </a:r>
            <a:r>
              <a:rPr sz="1400" b="1">
                <a:solidFill>
                  <a:schemeClr val="accent2"/>
                </a:solidFill>
                <a:latin typeface="WPS灵秀黑" charset="-122"/>
                <a:ea typeface="WPS灵秀黑" charset="-122"/>
                <a:sym typeface="+mn-ea"/>
              </a:rPr>
              <a:t>https://www.iesscloud.com/#/ can enter the login page</a:t>
            </a:r>
            <a:r>
              <a:rPr sz="1400" b="1">
                <a:solidFill>
                  <a:schemeClr val="accent2"/>
                </a:solidFill>
                <a:latin typeface="WPS灵秀黑" charset="-122"/>
                <a:ea typeface="WPS灵秀黑" charset="-122"/>
                <a:sym typeface="+mn-ea"/>
              </a:rPr>
              <a:t> </a:t>
            </a:r>
            <a:endParaRPr sz="1400" b="1">
              <a:solidFill>
                <a:schemeClr val="accent2"/>
              </a:solidFill>
              <a:latin typeface="WPS灵秀黑" charset="-122"/>
              <a:ea typeface="WPS灵秀黑" charset="-122"/>
              <a:sym typeface="+mn-ea"/>
            </a:endParaRPr>
          </a:p>
          <a:p>
            <a:pPr algn="just"/>
            <a:r>
              <a:rPr sz="1400">
                <a:solidFill>
                  <a:schemeClr val="tx1">
                    <a:lumMod val="65000"/>
                    <a:lumOff val="35000"/>
                  </a:schemeClr>
                </a:solidFill>
                <a:latin typeface="WPS灵秀黑" charset="-122"/>
                <a:ea typeface="WPS灵秀黑" charset="-122"/>
                <a:sym typeface="+mn-ea"/>
              </a:rPr>
              <a:t>(it is recommended to use chrome), enter the corresponding user name and password to log in.</a:t>
            </a:r>
            <a:endParaRPr sz="1400">
              <a:solidFill>
                <a:schemeClr val="tx1">
                  <a:lumMod val="65000"/>
                  <a:lumOff val="35000"/>
                </a:schemeClr>
              </a:solidFill>
              <a:latin typeface="WPS灵秀黑" charset="-122"/>
              <a:ea typeface="WPS灵秀黑" charset="-122"/>
              <a:sym typeface="WPS灵秀黑" charset="-122"/>
            </a:endParaRPr>
          </a:p>
          <a:p>
            <a:pPr algn="just"/>
            <a:r>
              <a:rPr lang="en-US" sz="1400">
                <a:solidFill>
                  <a:schemeClr val="tx1">
                    <a:lumMod val="65000"/>
                    <a:lumOff val="35000"/>
                  </a:schemeClr>
                </a:solidFill>
                <a:latin typeface="WPS灵秀黑" charset="-122"/>
                <a:ea typeface="WPS灵秀黑" charset="-122"/>
                <a:sym typeface="+mn-ea"/>
              </a:rPr>
              <a:t>Testing account: BS@test.com   </a:t>
            </a:r>
            <a:endParaRPr lang="en-US" sz="1400">
              <a:solidFill>
                <a:schemeClr val="tx1">
                  <a:lumMod val="65000"/>
                  <a:lumOff val="35000"/>
                </a:schemeClr>
              </a:solidFill>
              <a:latin typeface="WPS灵秀黑" charset="-122"/>
              <a:ea typeface="WPS灵秀黑" charset="-122"/>
              <a:sym typeface="WPS灵秀黑" charset="-122"/>
            </a:endParaRPr>
          </a:p>
          <a:p>
            <a:pPr algn="just"/>
            <a:r>
              <a:rPr lang="en-US" sz="1400">
                <a:solidFill>
                  <a:schemeClr val="tx1">
                    <a:lumMod val="65000"/>
                    <a:lumOff val="35000"/>
                  </a:schemeClr>
                </a:solidFill>
                <a:latin typeface="WPS灵秀黑" charset="-122"/>
                <a:ea typeface="WPS灵秀黑" charset="-122"/>
                <a:sym typeface="+mn-ea"/>
              </a:rPr>
              <a:t>Password: 123456</a:t>
            </a:r>
            <a:endParaRPr lang="en-US" sz="1400">
              <a:solidFill>
                <a:schemeClr val="tx1">
                  <a:lumMod val="65000"/>
                  <a:lumOff val="35000"/>
                </a:schemeClr>
              </a:solidFill>
              <a:latin typeface="WPS灵秀黑" charset="-122"/>
              <a:ea typeface="WPS灵秀黑" charset="-122"/>
              <a:sym typeface="WPS灵秀黑" charset="-122"/>
            </a:endParaRPr>
          </a:p>
          <a:p>
            <a:pPr algn="just"/>
            <a:r>
              <a:rPr lang="en-US" sz="1400">
                <a:solidFill>
                  <a:schemeClr val="tx1">
                    <a:lumMod val="65000"/>
                    <a:lumOff val="35000"/>
                  </a:schemeClr>
                </a:solidFill>
                <a:latin typeface="WPS灵秀黑" charset="-122"/>
                <a:ea typeface="WPS灵秀黑" charset="-122"/>
                <a:sym typeface="+mn-ea"/>
              </a:rPr>
              <a:t>To create a new account, the platform administrator needs to add it in [System Management] </a:t>
            </a:r>
            <a:endParaRPr lang="en-US" sz="1400">
              <a:solidFill>
                <a:schemeClr val="tx1">
                  <a:lumMod val="65000"/>
                  <a:lumOff val="35000"/>
                </a:schemeClr>
              </a:solidFill>
              <a:latin typeface="WPS灵秀黑" charset="-122"/>
              <a:ea typeface="WPS灵秀黑" charset="-122"/>
              <a:sym typeface="+mn-ea"/>
            </a:endParaRPr>
          </a:p>
          <a:p>
            <a:pPr algn="just"/>
            <a:r>
              <a:rPr lang="en-US" sz="1400">
                <a:solidFill>
                  <a:schemeClr val="tx1">
                    <a:lumMod val="65000"/>
                    <a:lumOff val="35000"/>
                  </a:schemeClr>
                </a:solidFill>
                <a:latin typeface="WPS灵秀黑" charset="-122"/>
                <a:ea typeface="WPS灵秀黑" charset="-122"/>
                <a:sym typeface="+mn-ea"/>
              </a:rPr>
              <a:t>-- [Account Settings]</a:t>
            </a:r>
            <a:endParaRPr lang="en-US" altLang="en-US" sz="1400">
              <a:solidFill>
                <a:schemeClr val="tx1">
                  <a:lumMod val="65000"/>
                  <a:lumOff val="35000"/>
                </a:schemeClr>
              </a:solidFill>
              <a:latin typeface="WPS灵秀黑" charset="-122"/>
              <a:ea typeface="WPS灵秀黑" charset="-122"/>
              <a:sym typeface="+mn-ea"/>
            </a:endParaRPr>
          </a:p>
        </p:txBody>
      </p:sp>
      <p:pic>
        <p:nvPicPr>
          <p:cNvPr id="4" name="图片 3"/>
          <p:cNvPicPr>
            <a:picLocks noChangeAspect="1"/>
          </p:cNvPicPr>
          <p:nvPr/>
        </p:nvPicPr>
        <p:blipFill>
          <a:blip r:embed="rId2"/>
          <a:stretch>
            <a:fillRect/>
          </a:stretch>
        </p:blipFill>
        <p:spPr>
          <a:xfrm>
            <a:off x="373380" y="4462780"/>
            <a:ext cx="4272915" cy="2126615"/>
          </a:xfrm>
          <a:prstGeom prst="rect">
            <a:avLst/>
          </a:prstGeom>
        </p:spPr>
      </p:pic>
      <p:pic>
        <p:nvPicPr>
          <p:cNvPr id="6" name="图片 5"/>
          <p:cNvPicPr>
            <a:picLocks noChangeAspect="1"/>
          </p:cNvPicPr>
          <p:nvPr/>
        </p:nvPicPr>
        <p:blipFill>
          <a:blip r:embed="rId3"/>
          <a:stretch>
            <a:fillRect/>
          </a:stretch>
        </p:blipFill>
        <p:spPr>
          <a:xfrm>
            <a:off x="4937125" y="2819400"/>
            <a:ext cx="7120890" cy="3950970"/>
          </a:xfrm>
          <a:prstGeom prst="rect">
            <a:avLst/>
          </a:prstGeom>
        </p:spPr>
      </p:pic>
      <p:pic>
        <p:nvPicPr>
          <p:cNvPr id="3" name="图片 2" descr="EMS"/>
          <p:cNvPicPr>
            <a:picLocks noChangeAspect="1"/>
          </p:cNvPicPr>
          <p:nvPr/>
        </p:nvPicPr>
        <p:blipFill>
          <a:blip r:embed="rId4"/>
          <a:stretch>
            <a:fillRect/>
          </a:stretch>
        </p:blipFill>
        <p:spPr>
          <a:xfrm>
            <a:off x="8745855" y="1198245"/>
            <a:ext cx="2422525" cy="1522095"/>
          </a:xfrm>
          <a:prstGeom prst="rect">
            <a:avLst/>
          </a:prstGeom>
        </p:spPr>
      </p:pic>
      <p:pic>
        <p:nvPicPr>
          <p:cNvPr id="11" name="图片 10" descr="ess-logo"/>
          <p:cNvPicPr>
            <a:picLocks noChangeAspect="1"/>
          </p:cNvPicPr>
          <p:nvPr/>
        </p:nvPicPr>
        <p:blipFill>
          <a:blip r:embed="rId5"/>
          <a:stretch>
            <a:fillRect/>
          </a:stretch>
        </p:blipFill>
        <p:spPr>
          <a:xfrm>
            <a:off x="9741535" y="217805"/>
            <a:ext cx="1813560" cy="7162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0" name="picture 1220"/>
          <p:cNvPicPr>
            <a:picLocks noChangeAspect="1"/>
          </p:cNvPicPr>
          <p:nvPr/>
        </p:nvPicPr>
        <p:blipFill>
          <a:blip r:embed="rId1"/>
          <a:stretch>
            <a:fillRect/>
          </a:stretch>
        </p:blipFill>
        <p:spPr>
          <a:xfrm rot="21600000">
            <a:off x="0" y="0"/>
            <a:ext cx="12537440" cy="6858000"/>
          </a:xfrm>
          <a:prstGeom prst="rect">
            <a:avLst/>
          </a:prstGeom>
        </p:spPr>
      </p:pic>
      <p:sp>
        <p:nvSpPr>
          <p:cNvPr id="1226" name="path 1226"/>
          <p:cNvSpPr/>
          <p:nvPr/>
        </p:nvSpPr>
        <p:spPr>
          <a:xfrm>
            <a:off x="4203700" y="0"/>
            <a:ext cx="1399540" cy="807720"/>
          </a:xfrm>
          <a:custGeom>
            <a:avLst/>
            <a:gdLst/>
            <a:ahLst/>
            <a:cxnLst/>
            <a:rect l="0" t="0" r="0" b="0"/>
            <a:pathLst>
              <a:path w="2204" h="1272">
                <a:moveTo>
                  <a:pt x="2204" y="0"/>
                </a:moveTo>
                <a:lnTo>
                  <a:pt x="2204" y="1272"/>
                </a:lnTo>
                <a:lnTo>
                  <a:pt x="0" y="0"/>
                </a:lnTo>
                <a:lnTo>
                  <a:pt x="2204" y="0"/>
                </a:lnTo>
                <a:close/>
              </a:path>
            </a:pathLst>
          </a:custGeom>
          <a:solidFill>
            <a:srgbClr val="FFFFFF">
              <a:alpha val="100000"/>
            </a:srgbClr>
          </a:solidFill>
          <a:ln w="0" cap="flat">
            <a:noFill/>
            <a:prstDash val="solid"/>
            <a:miter lim="0"/>
          </a:ln>
        </p:spPr>
        <p:txBody>
          <a:bodyPr rtlCol="0"/>
          <a:lstStyle/>
          <a:p>
            <a:pPr algn="ctr"/>
            <a:endParaRPr lang="zh-CN" altLang="en-US"/>
          </a:p>
        </p:txBody>
      </p:sp>
      <p:pic>
        <p:nvPicPr>
          <p:cNvPr id="1232" name="picture 1232"/>
          <p:cNvPicPr>
            <a:picLocks noChangeAspect="1"/>
          </p:cNvPicPr>
          <p:nvPr/>
        </p:nvPicPr>
        <p:blipFill>
          <a:blip r:embed="rId2"/>
          <a:stretch>
            <a:fillRect/>
          </a:stretch>
        </p:blipFill>
        <p:spPr>
          <a:xfrm rot="21600000">
            <a:off x="10850880" y="368300"/>
            <a:ext cx="825500" cy="246379"/>
          </a:xfrm>
          <a:prstGeom prst="rect">
            <a:avLst/>
          </a:prstGeom>
        </p:spPr>
      </p:pic>
      <p:sp>
        <p:nvSpPr>
          <p:cNvPr id="1242" name="textbox 1242"/>
          <p:cNvSpPr/>
          <p:nvPr/>
        </p:nvSpPr>
        <p:spPr>
          <a:xfrm>
            <a:off x="8527059" y="1267637"/>
            <a:ext cx="221615" cy="364490"/>
          </a:xfrm>
          <a:prstGeom prst="rect">
            <a:avLst/>
          </a:prstGeom>
          <a:noFill/>
          <a:ln w="0" cap="flat">
            <a:noFill/>
            <a:prstDash val="solid"/>
            <a:miter lim="0"/>
          </a:ln>
        </p:spPr>
        <p:txBody>
          <a:bodyPr vert="horz" wrap="square" lIns="0" tIns="0" rIns="0" bIns="0"/>
          <a:lstStyle/>
          <a:p>
            <a:pPr algn="l" rtl="0" eaLnBrk="0">
              <a:lnSpc>
                <a:spcPct val="93000"/>
              </a:lnSpc>
            </a:pPr>
            <a:endParaRPr sz="2800" dirty="0">
              <a:latin typeface="Arial" panose="020B0604020202020204"/>
              <a:ea typeface="Arial" panose="020B0604020202020204"/>
              <a:cs typeface="Arial" panose="020B0604020202020204"/>
            </a:endParaRPr>
          </a:p>
        </p:txBody>
      </p:sp>
      <p:sp>
        <p:nvSpPr>
          <p:cNvPr id="196" name="textbox 196"/>
          <p:cNvSpPr/>
          <p:nvPr/>
        </p:nvSpPr>
        <p:spPr>
          <a:xfrm>
            <a:off x="502920" y="325120"/>
            <a:ext cx="5937885" cy="344805"/>
          </a:xfrm>
          <a:prstGeom prst="rect">
            <a:avLst/>
          </a:prstGeom>
          <a:noFill/>
          <a:ln w="0" cap="flat">
            <a:noFill/>
            <a:prstDash val="solid"/>
            <a:miter lim="0"/>
          </a:ln>
        </p:spPr>
        <p:txBody>
          <a:bodyPr vert="horz" wrap="square" lIns="0" tIns="0" rIns="0" bIns="0"/>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515"/>
              </a:lnSpc>
            </a:pPr>
            <a:r>
              <a:rPr lang="en-US" sz="2000" b="1" kern="0" spc="-20" dirty="0">
                <a:solidFill>
                  <a:srgbClr val="000000">
                    <a:alpha val="100000"/>
                  </a:srgbClr>
                </a:solidFill>
                <a:latin typeface="Arial" panose="020B0604020202020204"/>
                <a:ea typeface="Arial" panose="020B0604020202020204"/>
                <a:cs typeface="Arial" panose="020B0604020202020204"/>
              </a:rPr>
              <a:t>03 System Function</a:t>
            </a:r>
            <a:endParaRPr lang="en-US" sz="2000" b="1" kern="0" spc="-20" dirty="0">
              <a:solidFill>
                <a:srgbClr val="000000">
                  <a:alpha val="100000"/>
                </a:srgbClr>
              </a:solidFill>
              <a:latin typeface="Arial" panose="020B0604020202020204"/>
              <a:ea typeface="Arial" panose="020B0604020202020204"/>
              <a:cs typeface="Arial" panose="020B0604020202020204"/>
            </a:endParaRPr>
          </a:p>
        </p:txBody>
      </p:sp>
      <p:sp>
        <p:nvSpPr>
          <p:cNvPr id="302" name="path 302"/>
          <p:cNvSpPr/>
          <p:nvPr/>
        </p:nvSpPr>
        <p:spPr>
          <a:xfrm>
            <a:off x="510540" y="782954"/>
            <a:ext cx="403225" cy="19050"/>
          </a:xfrm>
          <a:custGeom>
            <a:avLst/>
            <a:gdLst/>
            <a:ahLst/>
            <a:cxnLst/>
            <a:rect l="0" t="0" r="0" b="0"/>
            <a:pathLst>
              <a:path w="635" h="30">
                <a:moveTo>
                  <a:pt x="0" y="15"/>
                </a:moveTo>
                <a:lnTo>
                  <a:pt x="635" y="15"/>
                </a:lnTo>
              </a:path>
            </a:pathLst>
          </a:custGeom>
          <a:noFill/>
          <a:ln w="19050" cap="flat">
            <a:solidFill>
              <a:srgbClr val="002F7B"/>
            </a:solidFill>
            <a:prstDash val="solid"/>
            <a:miter lim="1000000"/>
          </a:ln>
        </p:spPr>
        <p:txBody>
          <a:bodyPr rtlCol="0"/>
          <a:p>
            <a:pPr algn="ctr"/>
            <a:endParaRPr lang="zh-CN" altLang="en-US"/>
          </a:p>
        </p:txBody>
      </p:sp>
      <p:sp>
        <p:nvSpPr>
          <p:cNvPr id="4" name="文本框 3"/>
          <p:cNvSpPr txBox="1"/>
          <p:nvPr/>
        </p:nvSpPr>
        <p:spPr>
          <a:xfrm>
            <a:off x="6578600" y="782955"/>
            <a:ext cx="5168900" cy="5439410"/>
          </a:xfrm>
          <a:prstGeom prst="rect">
            <a:avLst/>
          </a:prstGeom>
          <a:noFill/>
        </p:spPr>
        <p:txBody>
          <a:bodyPr wrap="square" rtlCol="0">
            <a:noAutofit/>
          </a:bodyPr>
          <a:p>
            <a:pPr algn="just"/>
            <a:r>
              <a:rPr lang="en-US" altLang="zh-CN" sz="1400" b="1">
                <a:solidFill>
                  <a:schemeClr val="accent2"/>
                </a:solidFill>
                <a:latin typeface="WPS灵秀黑" charset="-122"/>
                <a:ea typeface="WPS灵秀黑" charset="-122"/>
                <a:sym typeface="WPS灵秀黑" charset="-122"/>
              </a:rPr>
              <a:t>· PV absorption</a:t>
            </a:r>
            <a:endParaRPr lang="en-US" altLang="zh-CN" sz="1400" b="1">
              <a:solidFill>
                <a:schemeClr val="accent2"/>
              </a:solidFill>
              <a:latin typeface="WPS灵秀黑" charset="-122"/>
              <a:ea typeface="WPS灵秀黑" charset="-122"/>
              <a:sym typeface="WPS灵秀黑" charset="-122"/>
            </a:endParaRPr>
          </a:p>
          <a:p>
            <a:pPr algn="just"/>
            <a:endParaRPr lang="en-US" altLang="zh-CN" sz="1400" b="1">
              <a:latin typeface="WPS灵秀黑" charset="-122"/>
              <a:ea typeface="WPS灵秀黑" charset="-122"/>
              <a:sym typeface="WPS灵秀黑" charset="-122"/>
            </a:endParaRPr>
          </a:p>
          <a:p>
            <a:pPr algn="just"/>
            <a:r>
              <a:rPr lang="en-US" altLang="zh-CN" sz="1400">
                <a:solidFill>
                  <a:schemeClr val="tx1">
                    <a:lumMod val="65000"/>
                    <a:lumOff val="35000"/>
                  </a:schemeClr>
                </a:solidFill>
                <a:latin typeface="WPS灵秀黑" charset="-122"/>
                <a:ea typeface="WPS灵秀黑" charset="-122"/>
                <a:sym typeface="WPS灵秀黑" charset="-122"/>
              </a:rPr>
              <a:t>Under the current situation, the installed capacity of photovoltaics in the region has reached saturation. During the peak period of photovoltaic power generation, it has an impact on the power grid. Therefore, it is necessary to equip with corresponding energy storage facilities to mitigate the instability of photovoltaic power generation. This set of systems can effectively absorb the electricity generated by photovoltaics during the peak period of photovoltaic power generation and supply power to users through energy storage during the peak period of electricity consumption.</a:t>
            </a:r>
            <a:endParaRPr lang="en-US" altLang="zh-CN" sz="1400">
              <a:solidFill>
                <a:schemeClr val="tx1">
                  <a:lumMod val="65000"/>
                  <a:lumOff val="35000"/>
                </a:schemeClr>
              </a:solidFill>
              <a:latin typeface="WPS灵秀黑" charset="-122"/>
              <a:ea typeface="WPS灵秀黑" charset="-122"/>
              <a:sym typeface="WPS灵秀黑" charset="-122"/>
            </a:endParaRPr>
          </a:p>
          <a:p>
            <a:pPr algn="just"/>
            <a:endParaRPr lang="en-US" altLang="zh-CN" sz="1400">
              <a:latin typeface="WPS灵秀黑" charset="-122"/>
              <a:ea typeface="WPS灵秀黑" charset="-122"/>
              <a:sym typeface="WPS灵秀黑" charset="-122"/>
            </a:endParaRPr>
          </a:p>
          <a:p>
            <a:pPr algn="just"/>
            <a:endParaRPr lang="en-US" altLang="zh-CN" sz="1400">
              <a:latin typeface="WPS灵秀黑" charset="-122"/>
              <a:ea typeface="WPS灵秀黑" charset="-122"/>
              <a:sym typeface="WPS灵秀黑" charset="-122"/>
            </a:endParaRPr>
          </a:p>
          <a:p>
            <a:pPr algn="just"/>
            <a:endParaRPr lang="en-US" altLang="zh-CN" sz="1400">
              <a:latin typeface="WPS灵秀黑" charset="-122"/>
              <a:ea typeface="WPS灵秀黑" charset="-122"/>
              <a:sym typeface="WPS灵秀黑" charset="-122"/>
            </a:endParaRPr>
          </a:p>
          <a:p>
            <a:pPr algn="just"/>
            <a:endParaRPr lang="en-US" altLang="zh-CN" sz="1400">
              <a:latin typeface="WPS灵秀黑" charset="-122"/>
              <a:ea typeface="WPS灵秀黑" charset="-122"/>
              <a:sym typeface="WPS灵秀黑" charset="-122"/>
            </a:endParaRPr>
          </a:p>
          <a:p>
            <a:pPr algn="just"/>
            <a:endParaRPr lang="en-US" altLang="zh-CN" sz="1400">
              <a:latin typeface="WPS灵秀黑" charset="-122"/>
              <a:ea typeface="WPS灵秀黑" charset="-122"/>
              <a:sym typeface="WPS灵秀黑" charset="-122"/>
            </a:endParaRPr>
          </a:p>
          <a:p>
            <a:pPr algn="just"/>
            <a:r>
              <a:rPr lang="en-US" altLang="zh-CN" sz="1400" b="1">
                <a:solidFill>
                  <a:schemeClr val="accent2"/>
                </a:solidFill>
                <a:latin typeface="WPS灵秀黑" charset="-122"/>
                <a:ea typeface="WPS灵秀黑" charset="-122"/>
                <a:sym typeface="+mn-ea"/>
              </a:rPr>
              <a:t>· Peak Shaving and Valley Filling</a:t>
            </a:r>
            <a:endParaRPr lang="en-US" altLang="zh-CN" sz="1400" b="1">
              <a:solidFill>
                <a:schemeClr val="accent2"/>
              </a:solidFill>
              <a:latin typeface="WPS灵秀黑" charset="-122"/>
              <a:ea typeface="WPS灵秀黑" charset="-122"/>
              <a:sym typeface="+mn-ea"/>
            </a:endParaRPr>
          </a:p>
          <a:p>
            <a:pPr algn="just"/>
            <a:endParaRPr lang="en-US" altLang="zh-CN" sz="1400" b="1">
              <a:latin typeface="WPS灵秀黑" charset="-122"/>
              <a:ea typeface="WPS灵秀黑" charset="-122"/>
              <a:sym typeface="+mn-ea"/>
            </a:endParaRPr>
          </a:p>
          <a:p>
            <a:pPr algn="just"/>
            <a:r>
              <a:rPr lang="en-US" altLang="zh-CN" sz="1400">
                <a:solidFill>
                  <a:schemeClr val="tx1">
                    <a:lumMod val="65000"/>
                    <a:lumOff val="35000"/>
                  </a:schemeClr>
                </a:solidFill>
                <a:latin typeface="WPS灵秀黑" charset="-122"/>
                <a:ea typeface="WPS灵秀黑" charset="-122"/>
                <a:sym typeface="WPS灵秀黑" charset="-122"/>
              </a:rPr>
              <a:t>The local power grid has different electricity prices corresponding to each time period. By using energy storage devices, the battery can be charged from the power grid when the electricity price is at a low stage. And when the electricity price rises to a high stage, the electricity stored in the battery can be discharged for the use of property owners. In this way, the property owners can benefit from the price difference of electricity</a:t>
            </a:r>
            <a:endParaRPr lang="en-US" altLang="zh-CN" sz="1400">
              <a:solidFill>
                <a:schemeClr val="tx1">
                  <a:lumMod val="65000"/>
                  <a:lumOff val="35000"/>
                </a:schemeClr>
              </a:solidFill>
              <a:latin typeface="WPS灵秀黑" charset="-122"/>
              <a:ea typeface="WPS灵秀黑" charset="-122"/>
              <a:sym typeface="WPS灵秀黑" charset="-122"/>
            </a:endParaRPr>
          </a:p>
          <a:p>
            <a:pPr algn="just"/>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 </a:t>
            </a:r>
            <a:endParaRPr lang="en-US" altLang="zh-CN"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2" name="picture 1542" descr="C:/Users/Admin/Desktop/122-11.jpg122-11"/>
          <p:cNvPicPr>
            <a:picLocks noChangeAspect="1"/>
          </p:cNvPicPr>
          <p:nvPr/>
        </p:nvPicPr>
        <p:blipFill>
          <a:blip r:embed="rId1"/>
          <a:srcRect t="7815" b="7815"/>
          <a:stretch>
            <a:fillRect/>
          </a:stretch>
        </p:blipFill>
        <p:spPr>
          <a:xfrm rot="21600000">
            <a:off x="0" y="0"/>
            <a:ext cx="12192000" cy="6857997"/>
          </a:xfrm>
          <a:prstGeom prst="rect">
            <a:avLst/>
          </a:prstGeom>
        </p:spPr>
      </p:pic>
      <p:sp>
        <p:nvSpPr>
          <p:cNvPr id="1544" name="rect 1544"/>
          <p:cNvSpPr/>
          <p:nvPr/>
        </p:nvSpPr>
        <p:spPr>
          <a:xfrm>
            <a:off x="0" y="4653280"/>
            <a:ext cx="12192000" cy="2204720"/>
          </a:xfrm>
          <a:prstGeom prst="rect">
            <a:avLst/>
          </a:prstGeom>
          <a:solidFill>
            <a:srgbClr val="FFFFFF">
              <a:alpha val="89803"/>
            </a:srgbClr>
          </a:solidFill>
          <a:ln w="0" cap="flat">
            <a:noFill/>
            <a:prstDash val="solid"/>
            <a:miter lim="0"/>
          </a:ln>
        </p:spPr>
        <p:txBody>
          <a:bodyPr rtlCol="0"/>
          <a:lstStyle/>
          <a:p>
            <a:pPr algn="ctr"/>
            <a:endParaRPr lang="zh-CN" altLang="en-US"/>
          </a:p>
        </p:txBody>
      </p:sp>
      <p:sp>
        <p:nvSpPr>
          <p:cNvPr id="1546" name="textbox 1546"/>
          <p:cNvSpPr/>
          <p:nvPr/>
        </p:nvSpPr>
        <p:spPr>
          <a:xfrm>
            <a:off x="1016545" y="2113915"/>
            <a:ext cx="7358380" cy="137731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47625" algn="l" rtl="0" eaLnBrk="0">
              <a:lnSpc>
                <a:spcPts val="5020"/>
              </a:lnSpc>
            </a:pPr>
            <a:r>
              <a:rPr sz="4000" b="1" kern="0" spc="-70" dirty="0">
                <a:solidFill>
                  <a:schemeClr val="accent2">
                    <a:alpha val="100000"/>
                  </a:schemeClr>
                </a:solidFill>
                <a:latin typeface="Arial" panose="020B0604020202020204"/>
                <a:ea typeface="Arial" panose="020B0604020202020204"/>
                <a:cs typeface="Arial" panose="020B0604020202020204"/>
              </a:rPr>
              <a:t>Making ener</a:t>
            </a:r>
            <a:r>
              <a:rPr sz="4000" b="1" kern="0" spc="-80" dirty="0">
                <a:solidFill>
                  <a:schemeClr val="accent2">
                    <a:alpha val="100000"/>
                  </a:schemeClr>
                </a:solidFill>
                <a:latin typeface="Arial" panose="020B0604020202020204"/>
                <a:ea typeface="Arial" panose="020B0604020202020204"/>
                <a:cs typeface="Arial" panose="020B0604020202020204"/>
              </a:rPr>
              <a:t>gy storage simple</a:t>
            </a:r>
            <a:endParaRPr sz="4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marL="12700" algn="l" rtl="0" eaLnBrk="0">
              <a:lnSpc>
                <a:spcPct val="82000"/>
              </a:lnSpc>
              <a:spcBef>
                <a:spcPts val="490"/>
              </a:spcBef>
            </a:pPr>
            <a:endParaRPr sz="2400" baseline="9000" dirty="0">
              <a:latin typeface="Arial" panose="020B0604020202020204"/>
              <a:ea typeface="Arial" panose="020B0604020202020204"/>
              <a:cs typeface="Arial" panose="020B0604020202020204"/>
            </a:endParaRPr>
          </a:p>
        </p:txBody>
      </p:sp>
      <p:pic>
        <p:nvPicPr>
          <p:cNvPr id="1548" name="picture 1548"/>
          <p:cNvPicPr>
            <a:picLocks noChangeAspect="1"/>
          </p:cNvPicPr>
          <p:nvPr/>
        </p:nvPicPr>
        <p:blipFill>
          <a:blip r:embed="rId2"/>
          <a:stretch>
            <a:fillRect/>
          </a:stretch>
        </p:blipFill>
        <p:spPr>
          <a:xfrm rot="21600000">
            <a:off x="4427297" y="3061782"/>
            <a:ext cx="69162" cy="63820"/>
          </a:xfrm>
          <a:prstGeom prst="rect">
            <a:avLst/>
          </a:prstGeom>
        </p:spPr>
      </p:pic>
      <p:pic>
        <p:nvPicPr>
          <p:cNvPr id="1550" name="picture 1550"/>
          <p:cNvPicPr>
            <a:picLocks noChangeAspect="1"/>
          </p:cNvPicPr>
          <p:nvPr/>
        </p:nvPicPr>
        <p:blipFill>
          <a:blip r:embed="rId3"/>
          <a:stretch>
            <a:fillRect/>
          </a:stretch>
        </p:blipFill>
        <p:spPr>
          <a:xfrm rot="21600000">
            <a:off x="3270582" y="3061782"/>
            <a:ext cx="69162" cy="63820"/>
          </a:xfrm>
          <a:prstGeom prst="rect">
            <a:avLst/>
          </a:prstGeom>
        </p:spPr>
      </p:pic>
      <p:pic>
        <p:nvPicPr>
          <p:cNvPr id="1552" name="picture 1552"/>
          <p:cNvPicPr>
            <a:picLocks noChangeAspect="1"/>
          </p:cNvPicPr>
          <p:nvPr/>
        </p:nvPicPr>
        <p:blipFill>
          <a:blip r:embed="rId2"/>
          <a:stretch>
            <a:fillRect/>
          </a:stretch>
        </p:blipFill>
        <p:spPr>
          <a:xfrm rot="21600000">
            <a:off x="2393927" y="3061782"/>
            <a:ext cx="69162" cy="63820"/>
          </a:xfrm>
          <a:prstGeom prst="rect">
            <a:avLst/>
          </a:prstGeom>
        </p:spPr>
      </p:pic>
      <p:sp>
        <p:nvSpPr>
          <p:cNvPr id="1554" name="textbox 1554"/>
          <p:cNvSpPr/>
          <p:nvPr/>
        </p:nvSpPr>
        <p:spPr>
          <a:xfrm>
            <a:off x="1346161" y="5197602"/>
            <a:ext cx="1727835" cy="1015364"/>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5875" algn="l" rtl="0" eaLnBrk="0">
              <a:lnSpc>
                <a:spcPct val="80000"/>
              </a:lnSpc>
            </a:pPr>
            <a:endParaRPr sz="1100" dirty="0">
              <a:latin typeface="Arial" panose="020B0604020202020204"/>
              <a:ea typeface="Arial" panose="020B0604020202020204"/>
              <a:cs typeface="Arial" panose="020B0604020202020204"/>
            </a:endParaRPr>
          </a:p>
          <a:p>
            <a:pPr algn="l" rtl="0" eaLnBrk="0">
              <a:lnSpc>
                <a:spcPct val="109000"/>
              </a:lnSpc>
            </a:pPr>
            <a:endParaRPr sz="400" dirty="0">
              <a:latin typeface="Arial" panose="020B0604020202020204"/>
              <a:ea typeface="Arial" panose="020B0604020202020204"/>
              <a:cs typeface="Arial" panose="020B0604020202020204"/>
            </a:endParaRPr>
          </a:p>
          <a:p>
            <a:pPr marL="18415" indent="-5715" algn="l" rtl="0" eaLnBrk="0">
              <a:lnSpc>
                <a:spcPct val="157000"/>
              </a:lnSpc>
              <a:spcBef>
                <a:spcPts val="0"/>
              </a:spcBef>
            </a:pPr>
            <a:r>
              <a:rPr sz="1100" kern="0" spc="110" dirty="0">
                <a:solidFill>
                  <a:srgbClr val="262626">
                    <a:alpha val="100000"/>
                  </a:srgbClr>
                </a:solidFill>
                <a:latin typeface="Arial" panose="020B0604020202020204"/>
                <a:ea typeface="Arial" panose="020B0604020202020204"/>
                <a:cs typeface="Arial" panose="020B0604020202020204"/>
              </a:rPr>
              <a:t>www.</a:t>
            </a:r>
            <a:r>
              <a:rPr lang="en-US" sz="1100" kern="0" spc="110" dirty="0">
                <a:solidFill>
                  <a:srgbClr val="262626">
                    <a:alpha val="100000"/>
                  </a:srgbClr>
                </a:solidFill>
                <a:latin typeface="Arial" panose="020B0604020202020204"/>
                <a:ea typeface="Arial" panose="020B0604020202020204"/>
                <a:cs typeface="Arial" panose="020B0604020202020204"/>
              </a:rPr>
              <a:t>bluesunpv</a:t>
            </a:r>
            <a:r>
              <a:rPr sz="1100" kern="0" spc="-140" dirty="0">
                <a:solidFill>
                  <a:srgbClr val="262626">
                    <a:alpha val="100000"/>
                  </a:srgbClr>
                </a:solidFill>
                <a:latin typeface="Arial" panose="020B0604020202020204"/>
                <a:ea typeface="Arial" panose="020B0604020202020204"/>
                <a:cs typeface="Arial" panose="020B0604020202020204"/>
              </a:rPr>
              <a:t> </a:t>
            </a:r>
            <a:r>
              <a:rPr sz="1100" kern="0" spc="100" dirty="0">
                <a:solidFill>
                  <a:srgbClr val="262626">
                    <a:alpha val="100000"/>
                  </a:srgbClr>
                </a:solidFill>
                <a:latin typeface="Arial" panose="020B0604020202020204"/>
                <a:ea typeface="Arial" panose="020B0604020202020204"/>
                <a:cs typeface="Arial" panose="020B0604020202020204"/>
              </a:rPr>
              <a:t>.</a:t>
            </a:r>
            <a:r>
              <a:rPr sz="1100" kern="0" spc="-150" dirty="0">
                <a:solidFill>
                  <a:srgbClr val="262626">
                    <a:alpha val="100000"/>
                  </a:srgbClr>
                </a:solidFill>
                <a:latin typeface="Arial" panose="020B0604020202020204"/>
                <a:ea typeface="Arial" panose="020B0604020202020204"/>
                <a:cs typeface="Arial" panose="020B0604020202020204"/>
              </a:rPr>
              <a:t> </a:t>
            </a:r>
            <a:r>
              <a:rPr sz="1100" kern="0" spc="100" dirty="0">
                <a:solidFill>
                  <a:srgbClr val="262626">
                    <a:alpha val="100000"/>
                  </a:srgbClr>
                </a:solidFill>
                <a:latin typeface="Arial" panose="020B0604020202020204"/>
                <a:ea typeface="Arial" panose="020B0604020202020204"/>
                <a:cs typeface="Arial" panose="020B0604020202020204"/>
              </a:rPr>
              <a:t>com</a:t>
            </a:r>
            <a:r>
              <a:rPr sz="1100" kern="0" spc="0" dirty="0">
                <a:solidFill>
                  <a:srgbClr val="262626">
                    <a:alpha val="100000"/>
                  </a:srgbClr>
                </a:solidFill>
                <a:latin typeface="Arial" panose="020B0604020202020204"/>
                <a:ea typeface="Arial" panose="020B0604020202020204"/>
                <a:cs typeface="Arial" panose="020B0604020202020204"/>
              </a:rPr>
              <a:t> </a:t>
            </a:r>
            <a:r>
              <a:rPr sz="1100" kern="0" spc="80" dirty="0">
                <a:solidFill>
                  <a:srgbClr val="262626">
                    <a:alpha val="100000"/>
                  </a:srgbClr>
                </a:solidFill>
                <a:latin typeface="Arial" panose="020B0604020202020204"/>
                <a:ea typeface="Arial" panose="020B0604020202020204"/>
                <a:cs typeface="Arial" panose="020B0604020202020204"/>
              </a:rPr>
              <a:t>info@</a:t>
            </a:r>
            <a:r>
              <a:rPr lang="en-US" sz="1100" kern="0" spc="80" dirty="0">
                <a:solidFill>
                  <a:srgbClr val="262626">
                    <a:alpha val="100000"/>
                  </a:srgbClr>
                </a:solidFill>
                <a:latin typeface="Arial" panose="020B0604020202020204"/>
                <a:ea typeface="Arial" panose="020B0604020202020204"/>
                <a:cs typeface="Arial" panose="020B0604020202020204"/>
              </a:rPr>
              <a:t>bluesunpv.com</a:t>
            </a:r>
            <a:endParaRPr sz="1100" kern="0" spc="80" dirty="0">
              <a:solidFill>
                <a:srgbClr val="262626">
                  <a:alpha val="100000"/>
                </a:srgbClr>
              </a:solidFill>
              <a:latin typeface="Arial" panose="020B0604020202020204"/>
              <a:ea typeface="Arial" panose="020B0604020202020204"/>
              <a:cs typeface="Arial" panose="020B0604020202020204"/>
            </a:endParaRPr>
          </a:p>
          <a:p>
            <a:pPr marL="18415" indent="-5715" algn="l" rtl="0" eaLnBrk="0">
              <a:lnSpc>
                <a:spcPct val="157000"/>
              </a:lnSpc>
              <a:spcBef>
                <a:spcPts val="0"/>
              </a:spcBef>
            </a:pPr>
            <a:r>
              <a:rPr sz="1100" kern="0" spc="70" dirty="0">
                <a:solidFill>
                  <a:srgbClr val="262626">
                    <a:alpha val="100000"/>
                  </a:srgbClr>
                </a:solidFill>
                <a:latin typeface="Arial" panose="020B0604020202020204"/>
                <a:ea typeface="Arial" panose="020B0604020202020204"/>
                <a:cs typeface="Arial" panose="020B0604020202020204"/>
              </a:rPr>
              <a:t>Follow</a:t>
            </a:r>
            <a:r>
              <a:rPr sz="1100" kern="0" spc="350" dirty="0">
                <a:solidFill>
                  <a:srgbClr val="262626">
                    <a:alpha val="100000"/>
                  </a:srgbClr>
                </a:solidFill>
                <a:latin typeface="Arial" panose="020B0604020202020204"/>
                <a:ea typeface="Arial" panose="020B0604020202020204"/>
                <a:cs typeface="Arial" panose="020B0604020202020204"/>
              </a:rPr>
              <a:t> </a:t>
            </a:r>
            <a:r>
              <a:rPr sz="1100" kern="0" spc="70" dirty="0">
                <a:solidFill>
                  <a:srgbClr val="262626">
                    <a:alpha val="100000"/>
                  </a:srgbClr>
                </a:solidFill>
                <a:latin typeface="Arial" panose="020B0604020202020204"/>
                <a:ea typeface="Arial" panose="020B0604020202020204"/>
                <a:cs typeface="Arial" panose="020B0604020202020204"/>
              </a:rPr>
              <a:t>us</a:t>
            </a:r>
            <a:r>
              <a:rPr sz="1100" kern="0" spc="240" dirty="0">
                <a:solidFill>
                  <a:srgbClr val="262626">
                    <a:alpha val="100000"/>
                  </a:srgbClr>
                </a:solidFill>
                <a:latin typeface="Arial" panose="020B0604020202020204"/>
                <a:ea typeface="Arial" panose="020B0604020202020204"/>
                <a:cs typeface="Arial" panose="020B0604020202020204"/>
              </a:rPr>
              <a:t> </a:t>
            </a:r>
            <a:r>
              <a:rPr sz="1100" kern="0" spc="70" dirty="0">
                <a:solidFill>
                  <a:srgbClr val="262626">
                    <a:alpha val="100000"/>
                  </a:srgbClr>
                </a:solidFill>
                <a:latin typeface="Arial" panose="020B0604020202020204"/>
                <a:ea typeface="Arial" panose="020B0604020202020204"/>
                <a:cs typeface="Arial" panose="020B0604020202020204"/>
              </a:rPr>
              <a:t>on</a:t>
            </a:r>
            <a:r>
              <a:rPr sz="1100" kern="0" spc="270" dirty="0">
                <a:solidFill>
                  <a:srgbClr val="262626">
                    <a:alpha val="100000"/>
                  </a:srgbClr>
                </a:solidFill>
                <a:latin typeface="Arial" panose="020B0604020202020204"/>
                <a:ea typeface="Arial" panose="020B0604020202020204"/>
                <a:cs typeface="Arial" panose="020B0604020202020204"/>
              </a:rPr>
              <a:t> </a:t>
            </a:r>
            <a:r>
              <a:rPr sz="1100" kern="0" spc="70" dirty="0">
                <a:solidFill>
                  <a:srgbClr val="262626">
                    <a:alpha val="100000"/>
                  </a:srgbClr>
                </a:solidFill>
                <a:latin typeface="Arial" panose="020B0604020202020204"/>
                <a:ea typeface="Arial" panose="020B0604020202020204"/>
                <a:cs typeface="Arial" panose="020B0604020202020204"/>
              </a:rPr>
              <a:t>LinkedIn</a:t>
            </a:r>
            <a:endParaRPr sz="1100" dirty="0">
              <a:latin typeface="Arial" panose="020B0604020202020204"/>
              <a:ea typeface="Arial" panose="020B0604020202020204"/>
              <a:cs typeface="Arial" panose="020B0604020202020204"/>
            </a:endParaRPr>
          </a:p>
        </p:txBody>
      </p:sp>
      <p:graphicFrame>
        <p:nvGraphicFramePr>
          <p:cNvPr id="1556" name="table 1556"/>
          <p:cNvGraphicFramePr>
            <a:graphicFrameLocks noGrp="1"/>
          </p:cNvGraphicFramePr>
          <p:nvPr/>
        </p:nvGraphicFramePr>
        <p:xfrm>
          <a:off x="10124440" y="5123179"/>
          <a:ext cx="1046480" cy="1036320"/>
        </p:xfrm>
        <a:graphic>
          <a:graphicData uri="http://schemas.openxmlformats.org/drawingml/2006/table">
            <a:tbl>
              <a:tblPr/>
              <a:tblGrid>
                <a:gridCol w="1046480"/>
              </a:tblGrid>
              <a:tr h="1036319">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2F7B"/>
                      </a:solidFill>
                      <a:prstDash val="solid"/>
                      <a:round/>
                      <a:headEnd type="none" w="med" len="med"/>
                      <a:tailEnd type="none" w="med" len="med"/>
                    </a:lnL>
                    <a:lnR w="12700" cap="flat" cmpd="sng" algn="ctr">
                      <a:solidFill>
                        <a:srgbClr val="002F7B"/>
                      </a:solidFill>
                      <a:prstDash val="solid"/>
                      <a:round/>
                      <a:headEnd type="none" w="med" len="med"/>
                      <a:tailEnd type="none" w="med" len="med"/>
                    </a:lnR>
                    <a:lnT w="12700" cap="flat" cmpd="sng" algn="ctr">
                      <a:solidFill>
                        <a:srgbClr val="002F7B"/>
                      </a:solidFill>
                      <a:prstDash val="solid"/>
                      <a:round/>
                      <a:headEnd type="none" w="med" len="med"/>
                      <a:tailEnd type="none" w="med" len="med"/>
                    </a:lnT>
                    <a:lnB w="12700" cap="flat" cmpd="sng" algn="ctr">
                      <a:solidFill>
                        <a:srgbClr val="002F7B"/>
                      </a:solidFill>
                      <a:prstDash val="solid"/>
                      <a:round/>
                      <a:headEnd type="none" w="med" len="med"/>
                      <a:tailEnd type="none" w="med" len="med"/>
                    </a:lnB>
                  </a:tcPr>
                </a:tc>
              </a:tr>
            </a:tbl>
          </a:graphicData>
        </a:graphic>
      </p:graphicFrame>
      <p:sp>
        <p:nvSpPr>
          <p:cNvPr id="1560" name="textbox 1560"/>
          <p:cNvSpPr/>
          <p:nvPr/>
        </p:nvSpPr>
        <p:spPr>
          <a:xfrm>
            <a:off x="1059294" y="4885182"/>
            <a:ext cx="3286759" cy="31242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260"/>
              </a:lnSpc>
            </a:pPr>
            <a:r>
              <a:rPr sz="1800" kern="0" spc="30" dirty="0">
                <a:solidFill>
                  <a:srgbClr val="002F7B">
                    <a:alpha val="100000"/>
                  </a:srgbClr>
                </a:solidFill>
                <a:latin typeface="Arial" panose="020B0604020202020204"/>
                <a:ea typeface="Arial" panose="020B0604020202020204"/>
                <a:cs typeface="Arial" panose="020B0604020202020204"/>
              </a:rPr>
              <a:t>Learn more about </a:t>
            </a:r>
            <a:r>
              <a:rPr lang="en-US" sz="1800" kern="0" spc="30" dirty="0">
                <a:solidFill>
                  <a:srgbClr val="002F7B">
                    <a:alpha val="100000"/>
                  </a:srgbClr>
                </a:solidFill>
                <a:latin typeface="Arial" panose="020B0604020202020204"/>
                <a:ea typeface="Arial" panose="020B0604020202020204"/>
                <a:cs typeface="Arial" panose="020B0604020202020204"/>
              </a:rPr>
              <a:t>B</a:t>
            </a:r>
            <a:r>
              <a:rPr lang="en-US" sz="1800" kern="0" spc="30" dirty="0">
                <a:solidFill>
                  <a:srgbClr val="002F7B">
                    <a:alpha val="100000"/>
                  </a:srgbClr>
                </a:solidFill>
                <a:latin typeface="Arial" panose="020B0604020202020204"/>
                <a:ea typeface="Arial" panose="020B0604020202020204"/>
                <a:cs typeface="Arial" panose="020B0604020202020204"/>
              </a:rPr>
              <a:t>luesun</a:t>
            </a:r>
            <a:endParaRPr lang="en-US" sz="1800" kern="0" spc="30" dirty="0">
              <a:solidFill>
                <a:srgbClr val="002F7B">
                  <a:alpha val="100000"/>
                </a:srgbClr>
              </a:solidFill>
              <a:latin typeface="Arial" panose="020B0604020202020204"/>
              <a:ea typeface="Arial" panose="020B0604020202020204"/>
              <a:cs typeface="Arial" panose="020B0604020202020204"/>
            </a:endParaRPr>
          </a:p>
        </p:txBody>
      </p:sp>
      <p:sp>
        <p:nvSpPr>
          <p:cNvPr id="1564" name="path 1564"/>
          <p:cNvSpPr/>
          <p:nvPr/>
        </p:nvSpPr>
        <p:spPr>
          <a:xfrm>
            <a:off x="1048844" y="5771252"/>
            <a:ext cx="179619" cy="137902"/>
          </a:xfrm>
          <a:custGeom>
            <a:avLst/>
            <a:gdLst/>
            <a:ahLst/>
            <a:cxnLst/>
            <a:rect l="0" t="0" r="0" b="0"/>
            <a:pathLst>
              <a:path w="282" h="217">
                <a:moveTo>
                  <a:pt x="272" y="108"/>
                </a:moveTo>
                <a:lnTo>
                  <a:pt x="272" y="10"/>
                </a:lnTo>
                <a:lnTo>
                  <a:pt x="141" y="10"/>
                </a:lnTo>
                <a:lnTo>
                  <a:pt x="10" y="10"/>
                </a:lnTo>
                <a:lnTo>
                  <a:pt x="10" y="108"/>
                </a:lnTo>
                <a:lnTo>
                  <a:pt x="10" y="207"/>
                </a:lnTo>
                <a:lnTo>
                  <a:pt x="141" y="207"/>
                </a:lnTo>
                <a:moveTo>
                  <a:pt x="272" y="174"/>
                </a:moveTo>
                <a:lnTo>
                  <a:pt x="180" y="174"/>
                </a:lnTo>
                <a:moveTo>
                  <a:pt x="213" y="141"/>
                </a:moveTo>
                <a:lnTo>
                  <a:pt x="180" y="174"/>
                </a:lnTo>
                <a:lnTo>
                  <a:pt x="213" y="207"/>
                </a:lnTo>
              </a:path>
            </a:pathLst>
          </a:custGeom>
          <a:noFill/>
          <a:ln w="12716" cap="rnd">
            <a:solidFill>
              <a:srgbClr val="404040"/>
            </a:solidFill>
            <a:prstDash val="solid"/>
            <a:round/>
          </a:ln>
        </p:spPr>
        <p:txBody>
          <a:bodyPr rtlCol="0"/>
          <a:lstStyle/>
          <a:p>
            <a:pPr algn="ctr"/>
            <a:endParaRPr lang="zh-CN" altLang="en-US"/>
          </a:p>
        </p:txBody>
      </p:sp>
      <p:grpSp>
        <p:nvGrpSpPr>
          <p:cNvPr id="76" name="group 76"/>
          <p:cNvGrpSpPr/>
          <p:nvPr/>
        </p:nvGrpSpPr>
        <p:grpSpPr>
          <a:xfrm rot="21600000">
            <a:off x="1046967" y="5466576"/>
            <a:ext cx="183403" cy="379986"/>
            <a:chOff x="0" y="0"/>
            <a:chExt cx="183403" cy="379986"/>
          </a:xfrm>
        </p:grpSpPr>
        <p:sp>
          <p:nvSpPr>
            <p:cNvPr id="1566" name="path 1566"/>
            <p:cNvSpPr/>
            <p:nvPr/>
          </p:nvSpPr>
          <p:spPr>
            <a:xfrm>
              <a:off x="1877" y="304676"/>
              <a:ext cx="179619" cy="75310"/>
            </a:xfrm>
            <a:custGeom>
              <a:avLst/>
              <a:gdLst/>
              <a:ahLst/>
              <a:cxnLst/>
              <a:rect l="0" t="0" r="0" b="0"/>
              <a:pathLst>
                <a:path w="282" h="118">
                  <a:moveTo>
                    <a:pt x="10" y="10"/>
                  </a:moveTo>
                  <a:lnTo>
                    <a:pt x="141" y="108"/>
                  </a:lnTo>
                  <a:lnTo>
                    <a:pt x="272" y="10"/>
                  </a:lnTo>
                </a:path>
              </a:pathLst>
            </a:custGeom>
            <a:noFill/>
            <a:ln w="12716" cap="rnd">
              <a:solidFill>
                <a:srgbClr val="404040"/>
              </a:solidFill>
              <a:prstDash val="solid"/>
              <a:round/>
            </a:ln>
          </p:spPr>
          <p:txBody>
            <a:bodyPr rtlCol="0"/>
            <a:lstStyle/>
            <a:p>
              <a:pPr algn="ctr"/>
              <a:endParaRPr lang="zh-CN" altLang="en-US"/>
            </a:p>
          </p:txBody>
        </p:sp>
        <p:sp>
          <p:nvSpPr>
            <p:cNvPr id="1568" name="path 1568"/>
            <p:cNvSpPr/>
            <p:nvPr/>
          </p:nvSpPr>
          <p:spPr>
            <a:xfrm>
              <a:off x="0" y="0"/>
              <a:ext cx="183403" cy="183415"/>
            </a:xfrm>
            <a:custGeom>
              <a:avLst/>
              <a:gdLst/>
              <a:ahLst/>
              <a:cxnLst/>
              <a:rect l="0" t="0" r="0" b="0"/>
              <a:pathLst>
                <a:path w="288" h="288">
                  <a:moveTo>
                    <a:pt x="144" y="279"/>
                  </a:moveTo>
                  <a:cubicBezTo>
                    <a:pt x="218" y="279"/>
                    <a:pt x="279" y="218"/>
                    <a:pt x="279" y="144"/>
                  </a:cubicBezTo>
                  <a:cubicBezTo>
                    <a:pt x="279" y="70"/>
                    <a:pt x="218" y="9"/>
                    <a:pt x="144" y="9"/>
                  </a:cubicBezTo>
                  <a:cubicBezTo>
                    <a:pt x="70" y="9"/>
                    <a:pt x="9" y="70"/>
                    <a:pt x="9" y="144"/>
                  </a:cubicBezTo>
                  <a:cubicBezTo>
                    <a:pt x="9" y="218"/>
                    <a:pt x="70" y="279"/>
                    <a:pt x="144" y="279"/>
                  </a:cubicBezTo>
                  <a:moveTo>
                    <a:pt x="9" y="144"/>
                  </a:moveTo>
                  <a:lnTo>
                    <a:pt x="279" y="144"/>
                  </a:lnTo>
                </a:path>
              </a:pathLst>
            </a:custGeom>
            <a:noFill/>
            <a:ln w="12434" cap="rnd">
              <a:solidFill>
                <a:srgbClr val="404040"/>
              </a:solidFill>
              <a:prstDash val="solid"/>
              <a:round/>
            </a:ln>
          </p:spPr>
          <p:txBody>
            <a:bodyPr rtlCol="0"/>
            <a:lstStyle/>
            <a:p>
              <a:pPr algn="ctr"/>
              <a:endParaRPr lang="zh-CN" altLang="en-US"/>
            </a:p>
          </p:txBody>
        </p:sp>
      </p:grpSp>
      <p:sp>
        <p:nvSpPr>
          <p:cNvPr id="1570" name="path 1570"/>
          <p:cNvSpPr/>
          <p:nvPr/>
        </p:nvSpPr>
        <p:spPr>
          <a:xfrm>
            <a:off x="3448050" y="6157595"/>
            <a:ext cx="6343904" cy="6350"/>
          </a:xfrm>
          <a:custGeom>
            <a:avLst/>
            <a:gdLst/>
            <a:ahLst/>
            <a:cxnLst/>
            <a:rect l="0" t="0" r="0" b="0"/>
            <a:pathLst>
              <a:path w="9990" h="10">
                <a:moveTo>
                  <a:pt x="0" y="5"/>
                </a:moveTo>
                <a:lnTo>
                  <a:pt x="9990" y="5"/>
                </a:lnTo>
              </a:path>
            </a:pathLst>
          </a:custGeom>
          <a:noFill/>
          <a:ln w="6350" cap="flat">
            <a:solidFill>
              <a:srgbClr val="7F7F7F">
                <a:alpha val="30196"/>
              </a:srgbClr>
            </a:solidFill>
            <a:prstDash val="solid"/>
            <a:miter lim="1000000"/>
          </a:ln>
        </p:spPr>
        <p:txBody>
          <a:bodyPr rtlCol="0"/>
          <a:lstStyle/>
          <a:p>
            <a:pPr algn="ctr"/>
            <a:endParaRPr lang="zh-CN" altLang="en-US"/>
          </a:p>
        </p:txBody>
      </p:sp>
      <p:sp>
        <p:nvSpPr>
          <p:cNvPr id="1572" name="path 1572"/>
          <p:cNvSpPr/>
          <p:nvPr/>
        </p:nvSpPr>
        <p:spPr>
          <a:xfrm>
            <a:off x="1059180" y="6022340"/>
            <a:ext cx="165100" cy="165100"/>
          </a:xfrm>
          <a:custGeom>
            <a:avLst/>
            <a:gdLst/>
            <a:ahLst/>
            <a:cxnLst/>
            <a:rect l="0" t="0" r="0" b="0"/>
            <a:pathLst>
              <a:path w="260" h="260">
                <a:moveTo>
                  <a:pt x="241" y="0"/>
                </a:moveTo>
                <a:lnTo>
                  <a:pt x="19" y="0"/>
                </a:lnTo>
                <a:cubicBezTo>
                  <a:pt x="9" y="0"/>
                  <a:pt x="0" y="8"/>
                  <a:pt x="0" y="18"/>
                </a:cubicBezTo>
                <a:lnTo>
                  <a:pt x="0" y="241"/>
                </a:lnTo>
                <a:cubicBezTo>
                  <a:pt x="0" y="251"/>
                  <a:pt x="5" y="260"/>
                  <a:pt x="16" y="260"/>
                </a:cubicBezTo>
                <a:lnTo>
                  <a:pt x="238" y="260"/>
                </a:lnTo>
                <a:cubicBezTo>
                  <a:pt x="248" y="260"/>
                  <a:pt x="260" y="251"/>
                  <a:pt x="260" y="241"/>
                </a:cubicBezTo>
                <a:lnTo>
                  <a:pt x="260" y="18"/>
                </a:lnTo>
                <a:cubicBezTo>
                  <a:pt x="260" y="8"/>
                  <a:pt x="251" y="0"/>
                  <a:pt x="241" y="0"/>
                </a:cubicBezTo>
                <a:moveTo>
                  <a:pt x="99" y="99"/>
                </a:moveTo>
                <a:lnTo>
                  <a:pt x="134" y="99"/>
                </a:lnTo>
                <a:lnTo>
                  <a:pt x="134" y="116"/>
                </a:lnTo>
                <a:lnTo>
                  <a:pt x="134" y="116"/>
                </a:lnTo>
                <a:cubicBezTo>
                  <a:pt x="139" y="107"/>
                  <a:pt x="155" y="97"/>
                  <a:pt x="175" y="97"/>
                </a:cubicBezTo>
                <a:cubicBezTo>
                  <a:pt x="212" y="97"/>
                  <a:pt x="222" y="117"/>
                  <a:pt x="222" y="154"/>
                </a:cubicBezTo>
                <a:lnTo>
                  <a:pt x="222" y="222"/>
                </a:lnTo>
                <a:lnTo>
                  <a:pt x="185" y="222"/>
                </a:lnTo>
                <a:lnTo>
                  <a:pt x="185" y="160"/>
                </a:lnTo>
                <a:cubicBezTo>
                  <a:pt x="185" y="144"/>
                  <a:pt x="179" y="130"/>
                  <a:pt x="163" y="130"/>
                </a:cubicBezTo>
                <a:cubicBezTo>
                  <a:pt x="145" y="130"/>
                  <a:pt x="136" y="142"/>
                  <a:pt x="136" y="163"/>
                </a:cubicBezTo>
                <a:lnTo>
                  <a:pt x="136" y="222"/>
                </a:lnTo>
                <a:lnTo>
                  <a:pt x="99" y="222"/>
                </a:lnTo>
                <a:lnTo>
                  <a:pt x="99" y="99"/>
                </a:lnTo>
                <a:close/>
                <a:moveTo>
                  <a:pt x="37" y="222"/>
                </a:moveTo>
                <a:lnTo>
                  <a:pt x="74" y="222"/>
                </a:lnTo>
                <a:lnTo>
                  <a:pt x="74" y="99"/>
                </a:lnTo>
                <a:lnTo>
                  <a:pt x="37" y="99"/>
                </a:lnTo>
                <a:lnTo>
                  <a:pt x="37" y="222"/>
                </a:lnTo>
                <a:close/>
                <a:moveTo>
                  <a:pt x="78" y="55"/>
                </a:moveTo>
                <a:cubicBezTo>
                  <a:pt x="78" y="68"/>
                  <a:pt x="68" y="78"/>
                  <a:pt x="55" y="78"/>
                </a:cubicBezTo>
                <a:cubicBezTo>
                  <a:pt x="42" y="78"/>
                  <a:pt x="32" y="68"/>
                  <a:pt x="32" y="55"/>
                </a:cubicBezTo>
                <a:cubicBezTo>
                  <a:pt x="32" y="42"/>
                  <a:pt x="42" y="32"/>
                  <a:pt x="55" y="32"/>
                </a:cubicBezTo>
                <a:cubicBezTo>
                  <a:pt x="68" y="32"/>
                  <a:pt x="78" y="42"/>
                  <a:pt x="78" y="55"/>
                </a:cubicBezTo>
              </a:path>
            </a:pathLst>
          </a:custGeom>
          <a:solidFill>
            <a:srgbClr val="404040">
              <a:alpha val="100000"/>
            </a:srgbClr>
          </a:solidFill>
          <a:ln w="0" cap="flat">
            <a:noFill/>
            <a:prstDash val="solid"/>
            <a:miter lim="0"/>
          </a:ln>
        </p:spPr>
        <p:txBody>
          <a:bodyPr rtlCol="0"/>
          <a:lstStyle/>
          <a:p>
            <a:pPr algn="ctr"/>
            <a:endParaRPr lang="zh-CN" altLang="en-US"/>
          </a:p>
        </p:txBody>
      </p:sp>
      <p:sp>
        <p:nvSpPr>
          <p:cNvPr id="1578" name="path 1578"/>
          <p:cNvSpPr/>
          <p:nvPr/>
        </p:nvSpPr>
        <p:spPr>
          <a:xfrm>
            <a:off x="1072005" y="5466576"/>
            <a:ext cx="133327" cy="183415"/>
          </a:xfrm>
          <a:custGeom>
            <a:avLst/>
            <a:gdLst/>
            <a:ahLst/>
            <a:cxnLst/>
            <a:rect l="0" t="0" r="0" b="0"/>
            <a:pathLst>
              <a:path w="209" h="288">
                <a:moveTo>
                  <a:pt x="104" y="279"/>
                </a:moveTo>
                <a:cubicBezTo>
                  <a:pt x="134" y="279"/>
                  <a:pt x="158" y="218"/>
                  <a:pt x="158" y="144"/>
                </a:cubicBezTo>
                <a:cubicBezTo>
                  <a:pt x="158" y="70"/>
                  <a:pt x="134" y="9"/>
                  <a:pt x="104" y="9"/>
                </a:cubicBezTo>
                <a:cubicBezTo>
                  <a:pt x="75" y="9"/>
                  <a:pt x="51" y="70"/>
                  <a:pt x="51" y="144"/>
                </a:cubicBezTo>
                <a:cubicBezTo>
                  <a:pt x="51" y="218"/>
                  <a:pt x="75" y="279"/>
                  <a:pt x="104" y="279"/>
                </a:cubicBezTo>
                <a:moveTo>
                  <a:pt x="9" y="51"/>
                </a:moveTo>
                <a:cubicBezTo>
                  <a:pt x="34" y="75"/>
                  <a:pt x="67" y="90"/>
                  <a:pt x="104" y="90"/>
                </a:cubicBezTo>
                <a:cubicBezTo>
                  <a:pt x="142" y="90"/>
                  <a:pt x="175" y="75"/>
                  <a:pt x="200" y="51"/>
                </a:cubicBezTo>
                <a:moveTo>
                  <a:pt x="200" y="237"/>
                </a:moveTo>
                <a:cubicBezTo>
                  <a:pt x="175" y="213"/>
                  <a:pt x="142" y="198"/>
                  <a:pt x="104" y="198"/>
                </a:cubicBezTo>
                <a:cubicBezTo>
                  <a:pt x="67" y="198"/>
                  <a:pt x="34" y="213"/>
                  <a:pt x="9" y="237"/>
                </a:cubicBezTo>
              </a:path>
            </a:pathLst>
          </a:custGeom>
          <a:noFill/>
          <a:ln w="12434" cap="rnd">
            <a:solidFill>
              <a:srgbClr val="404040"/>
            </a:solidFill>
            <a:prstDash val="solid"/>
            <a:round/>
          </a:ln>
        </p:spPr>
        <p:txBody>
          <a:bodyPr rtlCol="0"/>
          <a:lstStyle/>
          <a:p>
            <a:pPr algn="ctr"/>
            <a:endParaRPr lang="zh-CN" altLang="en-US"/>
          </a:p>
        </p:txBody>
      </p:sp>
      <p:pic>
        <p:nvPicPr>
          <p:cNvPr id="2" name="图片 1" descr="1639102837_500px"/>
          <p:cNvPicPr>
            <a:picLocks noChangeAspect="1"/>
          </p:cNvPicPr>
          <p:nvPr/>
        </p:nvPicPr>
        <p:blipFill>
          <a:blip r:embed="rId4"/>
          <a:stretch>
            <a:fillRect/>
          </a:stretch>
        </p:blipFill>
        <p:spPr>
          <a:xfrm>
            <a:off x="10053320" y="4939665"/>
            <a:ext cx="1219835" cy="1247775"/>
          </a:xfrm>
          <a:prstGeom prst="rect">
            <a:avLst/>
          </a:prstGeom>
        </p:spPr>
      </p:pic>
      <p:pic>
        <p:nvPicPr>
          <p:cNvPr id="3" name="图片 2" descr="双logo-03"/>
          <p:cNvPicPr>
            <a:picLocks noChangeAspect="1"/>
          </p:cNvPicPr>
          <p:nvPr/>
        </p:nvPicPr>
        <p:blipFill>
          <a:blip r:embed="rId5"/>
          <a:stretch>
            <a:fillRect/>
          </a:stretch>
        </p:blipFill>
        <p:spPr>
          <a:xfrm>
            <a:off x="9571355" y="204470"/>
            <a:ext cx="2371725" cy="940435"/>
          </a:xfrm>
          <a:prstGeom prst="rect">
            <a:avLst/>
          </a:prstGeom>
        </p:spPr>
      </p:pic>
    </p:spTree>
  </p:cSld>
  <p:clrMapOvr>
    <a:masterClrMapping/>
  </p:clrMapOvr>
</p:sld>
</file>

<file path=ppt/tags/tag1.xml><?xml version="1.0" encoding="utf-8"?>
<p:tagLst xmlns:p="http://schemas.openxmlformats.org/presentationml/2006/main">
  <p:tag name="TABLE_ENDDRAG_ORIGIN_RECT" val="869*120"/>
  <p:tag name="TABLE_ENDDRAG_RECT" val="40*333*869*120"/>
</p:tagLst>
</file>

<file path=ppt/tags/tag2.xml><?xml version="1.0" encoding="utf-8"?>
<p:tagLst xmlns:p="http://schemas.openxmlformats.org/presentationml/2006/main">
  <p:tag name="TABLE_ENDDRAG_ORIGIN_RECT" val="874*214"/>
  <p:tag name="TABLE_ENDDRAG_RECT" val="40*144*874*214"/>
</p:tagLst>
</file>

<file path=ppt/tags/tag3.xml><?xml version="1.0" encoding="utf-8"?>
<p:tagLst xmlns:p="http://schemas.openxmlformats.org/presentationml/2006/main">
  <p:tag name="TABLE_ENDDRAG_ORIGIN_RECT" val="892*393"/>
  <p:tag name="TABLE_ENDDRAG_RECT" val="33*126*892*393"/>
</p:tagLst>
</file>

<file path=ppt/tags/tag4.xml><?xml version="1.0" encoding="utf-8"?>
<p:tagLst xmlns:p="http://schemas.openxmlformats.org/presentationml/2006/main">
  <p:tag name="TABLE_ENDDRAG_ORIGIN_RECT" val="662*443"/>
  <p:tag name="TABLE_ENDDRAG_RECT" val="271*69*662*443"/>
</p:tagLst>
</file>

<file path=ppt/tags/tag5.xml><?xml version="1.0" encoding="utf-8"?>
<p:tagLst xmlns:p="http://schemas.openxmlformats.org/presentationml/2006/main">
  <p:tag name="TABLE_ENDDRAG_ORIGIN_RECT" val="586*417"/>
  <p:tag name="TABLE_ENDDRAG_RECT" val="364*91*586*417"/>
</p:tagLst>
</file>

<file path=ppt/tags/tag6.xml><?xml version="1.0" encoding="utf-8"?>
<p:tagLst xmlns:p="http://schemas.openxmlformats.org/presentationml/2006/main">
  <p:tag name="TABLE_ENDDRAG_ORIGIN_RECT" val="586*86"/>
  <p:tag name="TABLE_ENDDRAG_RECT" val="364*425*586*86"/>
</p:tagLst>
</file>

<file path=ppt/tags/tag7.xml><?xml version="1.0" encoding="utf-8"?>
<p:tagLst xmlns:p="http://schemas.openxmlformats.org/presentationml/2006/main">
  <p:tag name="TABLE_ENDDRAG_ORIGIN_RECT" val="415*451"/>
  <p:tag name="TABLE_ENDDRAG_RECT" val="514*0*415*451"/>
</p:tagLst>
</file>

<file path=ppt/tags/tag8.xml><?xml version="1.0" encoding="utf-8"?>
<p:tagLst xmlns:p="http://schemas.openxmlformats.org/presentationml/2006/main">
  <p:tag name="resource_record_key" val="{&quot;10&quot;:[20192676,20175292],&quot;13&quot;:[4364974,19971666],&quot;29&quot;:[50000049,50000162,50000165,50000059]}"/>
  <p:tag name="commondata" val="eyJoZGlkIjoiYWRiZTE1ODIwMTJmZWViOWUxODY1NGQxNTJhYmRlZTg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7329</Words>
  <Application>WPS 演示</Application>
  <PresentationFormat/>
  <Paragraphs>882</Paragraphs>
  <Slides>13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Arial</vt:lpstr>
      <vt:lpstr>宋体</vt:lpstr>
      <vt:lpstr>Wingdings</vt:lpstr>
      <vt:lpstr>Arial</vt:lpstr>
      <vt:lpstr>微软雅黑</vt:lpstr>
      <vt:lpstr>WPS灵秀黑</vt:lpstr>
      <vt:lpstr>思源黑体 Bold</vt:lpstr>
      <vt:lpstr>黑体</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永泽 黄</dc:creator>
  <cp:lastModifiedBy>zombie</cp:lastModifiedBy>
  <cp:revision>28</cp:revision>
  <dcterms:created xsi:type="dcterms:W3CDTF">2024-11-06T09:48:00Z</dcterms:created>
  <dcterms:modified xsi:type="dcterms:W3CDTF">2024-12-18T02:17:45Z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2024-11-10T00:06:02Z</vt:filetime>
  </property>
  <property fmtid="{D5CDD505-2E9C-101B-9397-08002B2CF9AE}" pid="4" name="ICV">
    <vt:lpwstr>3F48004300864E0885955FB0ADC61AF6_13</vt:lpwstr>
  </property>
  <property fmtid="{D5CDD505-2E9C-101B-9397-08002B2CF9AE}" pid="5" name="KSOProductBuildVer">
    <vt:lpwstr>2052-12.1.0.19302</vt:lpwstr>
  </property>
</Properties>
</file>